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0.xml"/>
  <Override ContentType="application/vnd.openxmlformats-officedocument.presentationml.notesSlide+xml" PartName="/ppt/notesSlides/notesSlide21.xml"/>
  <Override ContentType="application/vnd.openxmlformats-officedocument.presentationml.notesSlide+xml" PartName="/ppt/notesSlides/notesSlide22.xml"/>
  <Override ContentType="application/vnd.openxmlformats-officedocument.presentationml.notesSlide+xml" PartName="/ppt/notesSlides/notesSlide23.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7"/>
  </p:notesMasterIdLst>
  <p:sldIdLst>
    <p:sldId id="256" r:id="rId16"/>
    <p:sldId id="257" r:id="rId20"/>
    <p:sldId id="258" r:id="rId22"/>
    <p:sldId id="259" r:id="rId24"/>
    <p:sldId id="260" r:id="rId26"/>
    <p:sldId id="261" r:id="rId28"/>
    <p:sldId id="262" r:id="rId30"/>
    <p:sldId id="263" r:id="rId32"/>
    <p:sldId id="264" r:id="rId34"/>
    <p:sldId id="265" r:id="rId36"/>
    <p:sldId id="266" r:id="rId38"/>
    <p:sldId id="267" r:id="rId40"/>
    <p:sldId id="268" r:id="rId42"/>
    <p:sldId id="269" r:id="rId44"/>
    <p:sldId id="270" r:id="rId46"/>
    <p:sldId id="271" r:id="rId48"/>
    <p:sldId id="272" r:id="rId50"/>
    <p:sldId id="273" r:id="rId52"/>
    <p:sldId id="274" r:id="rId54"/>
    <p:sldId id="275" r:id="rId56"/>
    <p:sldId id="276" r:id="rId58"/>
    <p:sldId id="277" r:id="rId60"/>
    <p:sldId id="278" r:id="rId62"/>
    <p:sldId id="279" r:id="rId6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uli Black" charset="1" panose="00000A00000000000000"/>
      <p:regular r:id="rId10"/>
    </p:embeddedFont>
    <p:embeddedFont>
      <p:font typeface="Muli Black Italics" charset="1" panose="00000A00000000000000"/>
      <p:regular r:id="rId11"/>
    </p:embeddedFont>
    <p:embeddedFont>
      <p:font typeface="Roboto Mono Regular" charset="1" panose="00000000000000000000"/>
      <p:regular r:id="rId12"/>
    </p:embeddedFont>
    <p:embeddedFont>
      <p:font typeface="Roboto Mono Regular Bold" charset="1" panose="00000000000000000000"/>
      <p:regular r:id="rId13"/>
    </p:embeddedFont>
    <p:embeddedFont>
      <p:font typeface="Roboto Mono Regular Italics" charset="1" panose="00000000000000000000"/>
      <p:regular r:id="rId14"/>
    </p:embeddedFont>
    <p:embeddedFont>
      <p:font typeface="Roboto Mono Regular Bold Italics" charset="1" panose="0000000000000000000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slides/slide1.xml" Type="http://schemas.openxmlformats.org/officeDocument/2006/relationships/slide"/><Relationship Id="rId17" Target="notesMasters/notesMaster1.xml" Type="http://schemas.openxmlformats.org/officeDocument/2006/relationships/notesMaster"/><Relationship Id="rId18" Target="theme/theme2.xml" Type="http://schemas.openxmlformats.org/officeDocument/2006/relationships/theme"/><Relationship Id="rId19" Target="notesSlides/notesSlide1.xml" Type="http://schemas.openxmlformats.org/officeDocument/2006/relationships/notesSlide"/><Relationship Id="rId2" Target="presProps.xml" Type="http://schemas.openxmlformats.org/officeDocument/2006/relationships/presProps"/><Relationship Id="rId20" Target="slides/slide2.xml" Type="http://schemas.openxmlformats.org/officeDocument/2006/relationships/slide"/><Relationship Id="rId21" Target="notesSlides/notesSlide2.xml" Type="http://schemas.openxmlformats.org/officeDocument/2006/relationships/notesSlide"/><Relationship Id="rId22" Target="slides/slide3.xml" Type="http://schemas.openxmlformats.org/officeDocument/2006/relationships/slide"/><Relationship Id="rId23" Target="notesSlides/notesSlide3.xml" Type="http://schemas.openxmlformats.org/officeDocument/2006/relationships/notesSlide"/><Relationship Id="rId24" Target="slides/slide4.xml" Type="http://schemas.openxmlformats.org/officeDocument/2006/relationships/slide"/><Relationship Id="rId25" Target="notesSlides/notesSlide4.xml" Type="http://schemas.openxmlformats.org/officeDocument/2006/relationships/notesSlide"/><Relationship Id="rId26" Target="slides/slide5.xml" Type="http://schemas.openxmlformats.org/officeDocument/2006/relationships/slide"/><Relationship Id="rId27" Target="notesSlides/notesSlide5.xml" Type="http://schemas.openxmlformats.org/officeDocument/2006/relationships/notesSlide"/><Relationship Id="rId28" Target="slides/slide6.xml" Type="http://schemas.openxmlformats.org/officeDocument/2006/relationships/slide"/><Relationship Id="rId29" Target="notesSlides/notesSlide6.xml" Type="http://schemas.openxmlformats.org/officeDocument/2006/relationships/notesSlide"/><Relationship Id="rId3" Target="viewProps.xml" Type="http://schemas.openxmlformats.org/officeDocument/2006/relationships/viewProps"/><Relationship Id="rId30" Target="slides/slide7.xml" Type="http://schemas.openxmlformats.org/officeDocument/2006/relationships/slide"/><Relationship Id="rId31" Target="notesSlides/notesSlide7.xml" Type="http://schemas.openxmlformats.org/officeDocument/2006/relationships/notesSlide"/><Relationship Id="rId32" Target="slides/slide8.xml" Type="http://schemas.openxmlformats.org/officeDocument/2006/relationships/slide"/><Relationship Id="rId33" Target="notesSlides/notesSlide8.xml" Type="http://schemas.openxmlformats.org/officeDocument/2006/relationships/notesSlide"/><Relationship Id="rId34" Target="slides/slide9.xml" Type="http://schemas.openxmlformats.org/officeDocument/2006/relationships/slide"/><Relationship Id="rId35" Target="notesSlides/notesSlide9.xml" Type="http://schemas.openxmlformats.org/officeDocument/2006/relationships/notesSlide"/><Relationship Id="rId36" Target="slides/slide10.xml" Type="http://schemas.openxmlformats.org/officeDocument/2006/relationships/slide"/><Relationship Id="rId37" Target="notesSlides/notesSlide10.xml" Type="http://schemas.openxmlformats.org/officeDocument/2006/relationships/notesSlide"/><Relationship Id="rId38" Target="slides/slide11.xml" Type="http://schemas.openxmlformats.org/officeDocument/2006/relationships/slide"/><Relationship Id="rId39" Target="notesSlides/notesSlide11.xml" Type="http://schemas.openxmlformats.org/officeDocument/2006/relationships/notesSlide"/><Relationship Id="rId4" Target="theme/theme1.xml" Type="http://schemas.openxmlformats.org/officeDocument/2006/relationships/theme"/><Relationship Id="rId40" Target="slides/slide12.xml" Type="http://schemas.openxmlformats.org/officeDocument/2006/relationships/slide"/><Relationship Id="rId41" Target="notesSlides/notesSlide12.xml" Type="http://schemas.openxmlformats.org/officeDocument/2006/relationships/notesSlide"/><Relationship Id="rId42" Target="slides/slide13.xml" Type="http://schemas.openxmlformats.org/officeDocument/2006/relationships/slide"/><Relationship Id="rId43" Target="notesSlides/notesSlide13.xml" Type="http://schemas.openxmlformats.org/officeDocument/2006/relationships/notesSlide"/><Relationship Id="rId44" Target="slides/slide14.xml" Type="http://schemas.openxmlformats.org/officeDocument/2006/relationships/slide"/><Relationship Id="rId45" Target="notesSlides/notesSlide14.xml" Type="http://schemas.openxmlformats.org/officeDocument/2006/relationships/notesSlide"/><Relationship Id="rId46" Target="slides/slide15.xml" Type="http://schemas.openxmlformats.org/officeDocument/2006/relationships/slide"/><Relationship Id="rId47" Target="notesSlides/notesSlide15.xml" Type="http://schemas.openxmlformats.org/officeDocument/2006/relationships/notesSlide"/><Relationship Id="rId48" Target="slides/slide16.xml" Type="http://schemas.openxmlformats.org/officeDocument/2006/relationships/slide"/><Relationship Id="rId49" Target="notesSlides/notesSlide16.xml" Type="http://schemas.openxmlformats.org/officeDocument/2006/relationships/notesSlide"/><Relationship Id="rId5" Target="tableStyles.xml" Type="http://schemas.openxmlformats.org/officeDocument/2006/relationships/tableStyles"/><Relationship Id="rId50" Target="slides/slide17.xml" Type="http://schemas.openxmlformats.org/officeDocument/2006/relationships/slide"/><Relationship Id="rId51" Target="notesSlides/notesSlide17.xml" Type="http://schemas.openxmlformats.org/officeDocument/2006/relationships/notesSlide"/><Relationship Id="rId52" Target="slides/slide18.xml" Type="http://schemas.openxmlformats.org/officeDocument/2006/relationships/slide"/><Relationship Id="rId53" Target="notesSlides/notesSlide18.xml" Type="http://schemas.openxmlformats.org/officeDocument/2006/relationships/notesSlide"/><Relationship Id="rId54" Target="slides/slide19.xml" Type="http://schemas.openxmlformats.org/officeDocument/2006/relationships/slide"/><Relationship Id="rId55" Target="notesSlides/notesSlide19.xml" Type="http://schemas.openxmlformats.org/officeDocument/2006/relationships/notesSlide"/><Relationship Id="rId56" Target="slides/slide20.xml" Type="http://schemas.openxmlformats.org/officeDocument/2006/relationships/slide"/><Relationship Id="rId57" Target="notesSlides/notesSlide20.xml" Type="http://schemas.openxmlformats.org/officeDocument/2006/relationships/notesSlide"/><Relationship Id="rId58" Target="slides/slide21.xml" Type="http://schemas.openxmlformats.org/officeDocument/2006/relationships/slide"/><Relationship Id="rId59" Target="notesSlides/notesSlide21.xml" Type="http://schemas.openxmlformats.org/officeDocument/2006/relationships/notesSlide"/><Relationship Id="rId6" Target="fonts/font6.fntdata" Type="http://schemas.openxmlformats.org/officeDocument/2006/relationships/font"/><Relationship Id="rId60" Target="slides/slide22.xml" Type="http://schemas.openxmlformats.org/officeDocument/2006/relationships/slide"/><Relationship Id="rId61" Target="notesSlides/notesSlide22.xml" Type="http://schemas.openxmlformats.org/officeDocument/2006/relationships/notesSlide"/><Relationship Id="rId62" Target="slides/slide23.xml" Type="http://schemas.openxmlformats.org/officeDocument/2006/relationships/slide"/><Relationship Id="rId63" Target="notesSlides/notesSlide23.xml" Type="http://schemas.openxmlformats.org/officeDocument/2006/relationships/notesSlide"/><Relationship Id="rId64" Target="slides/slide24.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2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2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1.xml" Type="http://schemas.openxmlformats.org/officeDocument/2006/relationships/slide"/></Relationships>
</file>

<file path=ppt/notesSlides/_rels/notesSlide2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2.xml" Type="http://schemas.openxmlformats.org/officeDocument/2006/relationships/slide"/></Relationships>
</file>

<file path=ppt/notesSlides/_rels/notesSlide2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3.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Hello my dear friends. We are Group 1 from SC14 and I will be giving you a run through of our group’s mini project, which is “Predictive Modelling with Economic Indicators”.</a:t>
            </a:r>
          </a:p>
          <a:p>
            <a:pPr lvl="0"/>
            <a:r>
              <a:rPr lang="en-US"/>
              <a:t/>
            </a:r>
          </a:p>
          <a:p>
            <a:pPr lvl="0"/>
            <a:r>
              <a:rPr lang="en-US"/>
              <a:t>#####################</a:t>
            </a:r>
          </a:p>
          <a:p>
            <a:pPr lvl="0"/>
            <a:r>
              <a:rPr lang="en-US"/>
              <a:t/>
            </a:r>
          </a:p>
          <a:p>
            <a:pPr lvl="0"/>
            <a:r>
              <a:rPr lang="en-US"/>
              <a:t>1) Sample Collection [FRED] / Practical Motivation [hype towards ML, explore and see if predictive models are really that good]</a:t>
            </a:r>
          </a:p>
          <a:p>
            <a:pPr lvl="0"/>
            <a:r>
              <a:rPr lang="en-US"/>
              <a:t/>
            </a:r>
          </a:p>
          <a:p>
            <a:pPr lvl="0"/>
            <a:r>
              <a:rPr lang="en-US"/>
              <a:t>2) Data Preparation [LSTM &amp; its accuracy and df_full] / Problem Formulation [Determine whether accuracy of traditional prediction model is reliable ie. can it sustain profits]</a:t>
            </a:r>
          </a:p>
          <a:p>
            <a:pPr lvl="0"/>
            <a:r>
              <a:rPr lang="en-US"/>
              <a:t/>
            </a:r>
          </a:p>
          <a:p>
            <a:pPr lvl="0"/>
            <a:r>
              <a:rPr lang="en-US"/>
              <a:t>3) Exploratory Analysis / Statistical Description [time series graph, heatmap of correlations]</a:t>
            </a:r>
          </a:p>
          <a:p>
            <a:pPr lvl="0"/>
            <a:r>
              <a:rPr lang="en-US"/>
              <a:t/>
            </a:r>
          </a:p>
          <a:p>
            <a:pPr lvl="0"/>
            <a:r>
              <a:rPr lang="en-US"/>
              <a:t>4) Analytic Visualization [de-trend] / Pattern Recognition </a:t>
            </a:r>
          </a:p>
          <a:p>
            <a:pPr lvl="0"/>
            <a:r>
              <a:rPr lang="en-US"/>
              <a:t/>
            </a:r>
          </a:p>
          <a:p>
            <a:pPr lvl="0"/>
            <a:r>
              <a:rPr lang="en-US"/>
              <a:t>5) Algorithmic Optimisation / Machine Learning [Polynomial Regression]</a:t>
            </a:r>
          </a:p>
          <a:p>
            <a:pPr lvl="0"/>
            <a:r>
              <a:rPr lang="en-US"/>
              <a:t/>
            </a:r>
          </a:p>
          <a:p>
            <a:pPr lvl="0"/>
            <a:r>
              <a:rPr lang="en-US"/>
              <a:t>6) Info Presentation / Statistical Inference  [Compare &amp; Contrast]</a:t>
            </a:r>
          </a:p>
          <a:p>
            <a:pPr lvl="0"/>
            <a:r>
              <a:rPr lang="en-US"/>
              <a:t/>
            </a:r>
          </a:p>
          <a:p>
            <a:pPr lvl="0"/>
            <a:r>
              <a:rPr lang="en-US"/>
              <a:t>7) Ethical Consideration / Intelligent Decision [Past is not an indication of the future, put more importance on understanding economic situations and market sentiment]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From these 2 charts here, we can also see how much the correlation between the economic indicators (which are our predictors) and closing price of SPX (which is the value to be predicted) has decreased after de-trending the data. Had we not detrended the data, we could have been misleaded into selecting more weakly correlated indicators for predicting the SPX price which would greatly reduce the accuracy of our predictive model.</a:t>
            </a:r>
          </a:p>
          <a:p>
            <a:pPr lvl="0"/>
            <a:r>
              <a:rPr lang="en-US"/>
              <a:t/>
            </a:r>
          </a:p>
          <a:p>
            <a:pPr lvl="0"/>
            <a:r>
              <a:rPr lang="en-US"/>
              <a:t>#####################</a:t>
            </a:r>
          </a:p>
          <a:p>
            <a:pPr lvl="0"/>
            <a:r>
              <a:rPr lang="en-US"/>
              <a:t>Show how correlations and their rankings vary before and after detrending - importance of detrending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Now we will be moving on to the interesting part, which is Machine Learning. To predict SPX prices using economic indicators, we have selected Multiple Polynomial Regression as our candidate for the task. We choose Multiple Polynomial Regression because it accepts multiple predictors (which is what we want since we have multiple econ indicators), and is also more accurate than Linear Regression when the relationship between the data is non-linear, which is the case with most real-life situations. By focusing on post-detrend indicators with high correlation, we ran the model several times with different combinations of these features and found that the most reliable results are achieved with these 5 features which can be seen on the screen here.</a:t>
            </a:r>
          </a:p>
          <a:p>
            <a:pPr lvl="0"/>
            <a:r>
              <a:rPr lang="en-US"/>
              <a:t/>
            </a:r>
          </a:p>
          <a:p>
            <a:pPr lvl="0"/>
            <a:r>
              <a:rPr lang="en-US"/>
              <a:t>#####################</a:t>
            </a:r>
          </a:p>
          <a:p>
            <a:pPr lvl="0"/>
            <a:r>
              <a:rPr lang="en-US"/>
              <a:t>By focusing on these top-correlated features, we ran the model several times with different combinations of these features,  and found that the most reliable results are achieved with these 5 features.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
            </a:r>
          </a:p>
          <a:p>
            <a:pPr lvl="0"/>
            <a:r>
              <a:rPr lang="en-US"/>
              <a:t>For polynomial degree, the lowest Mean Squared Error, or MSE, (from test set) is achieved at polynomial degree 2.</a:t>
            </a:r>
          </a:p>
          <a:p>
            <a:pPr lvl="0"/>
            <a:r>
              <a:rPr lang="en-US"/>
              <a:t>Beyond degree 2, we see overfitting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In order to get an accurate estimate of the accuracy of our regression model, we ran the model 1001 times, collected MSEs of 1001 runs and removed outliers.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This is the statistical description of the remaining 915 runs.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Here you see our test set results from the train-test-split with median train R^2.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Here you see our test set results from the train-test-split with median train MSE.</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Now we will begin to see the performance of our LSTM model. We ran our LSTM model 20 times, collected the MSE of each run and removed 4 outliers. The reason why we only ran it 20 times is because LSTM is a Recurrent Neural Network which takes time to train. For our case, each LSTM run took us 2 mins whereas it only took us 15s to run our regression model 1001 times.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Here is the statistical description of the remaining 16 runs.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These are the results of our LSTM model. If you look closely the graph has 2 y-axes: The Absolute Error axis corresponds to the green and orange lines whereas the Price axis corresponds to the blue and purple lines.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First, allow me to explain a bit about the practical motivation of our project. So, I’m pretty sure most of you are aware that in recent years there is this huge hype towards AI and Machine Learning. Today, AI and Machine Learning can be seen in almost any field. In the field of Economics and Finance, complex predictive models are commonly used to predict portfolio performance, whereas many financial firms and organisations rely on these models for risk management and profit maximisation. With this information in mind, our project’s practical motivation is to explore these predictive models and see if they are as good as they seem to be.</a:t>
            </a:r>
          </a:p>
          <a:p>
            <a:pPr lvl="0"/>
            <a:r>
              <a:rPr lang="en-US"/>
              <a:t/>
            </a:r>
          </a:p>
          <a:p>
            <a:pPr lvl="0"/>
            <a:r>
              <a:rPr lang="en-US"/>
              <a:t>#####################</a:t>
            </a:r>
          </a:p>
          <a:p>
            <a:pPr lvl="0"/>
            <a:r>
              <a:rPr lang="en-US"/>
              <a:t/>
            </a:r>
          </a:p>
          <a:p>
            <a:pPr lvl="0"/>
            <a:r>
              <a:rPr lang="en-US"/>
              <a:t>recently, hype towards ML</a:t>
            </a:r>
          </a:p>
          <a:p>
            <a:pPr lvl="0"/>
            <a:r>
              <a:rPr lang="en-US"/>
              <a:t>Current state of the art:</a:t>
            </a:r>
          </a:p>
          <a:p>
            <a:pPr lvl="0"/>
            <a:r>
              <a:rPr lang="en-US"/>
              <a:t>- extremely complex predictive models (e.g. LSTM) are popularly used to predict stock prices</a:t>
            </a:r>
          </a:p>
          <a:p>
            <a:pPr lvl="0"/>
            <a:r>
              <a:rPr lang="en-US"/>
              <a:t>- many financial firms and organisations rely on these models for risk management and profit maximisation</a:t>
            </a:r>
          </a:p>
          <a:p>
            <a:pPr lvl="0"/>
            <a:r>
              <a:rPr lang="en-US"/>
              <a:t/>
            </a:r>
          </a:p>
          <a:p>
            <a:pPr lvl="0"/>
            <a:r>
              <a:rPr lang="en-US"/>
              <a:t>explore predictive models, are they as good as they seem to be?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2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Now, after all these you may wonder how does the LSTM model compare to the Regression Model? It turns out that the Regression's MSE is a whopping 65.5% lesser than LSTM's.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2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further test our findings, we decided to do a hypothesis test to test the claim that “Regression’s mean MSE is lower than LSTM” at the 1% significance level. The test that we have selected is Welch’s T-test because both samples have different sizes and variances. After running the Python code, we can see that the p-value of the test statistic is around 5.8x10^-9, which falls in the critical region. Hence, we conclude that the null hypothesis is rejected at a 1% significance level and there is sufficient evidence to claim that Regression’s mean MSE is lower than LSTM.</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2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In conclusion, it is undoubted that our regression model far outperforms LSTM. So how does this address our formulated problem? We identified a weakness of LSTM - it fully relies on past data to predict the future. But often times, the past is not a good indicator of the future, more so due to the stock market's volatile nature. Our multiple polynomial regression, on the other hand, collects current economic indicators and uses these as an indicator of future performance, which turned out to achieve much better results. This is because by understanding the relationship between econ indicators and stock market price, our regression model is able to take into account external factors like the econ situation and market sentiment of a country, which impacts stock market performance much more than past trends.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2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wrap things up, these are our recommendations:</a:t>
            </a:r>
          </a:p>
          <a:p>
            <a:pPr lvl="0"/>
            <a:r>
              <a:rPr lang="en-US"/>
              <a:t>1) Based on these insights (from previous slide), we recommend designing a predictive model that takes both past trends and current economic situations as predictors</a:t>
            </a:r>
          </a:p>
          <a:p>
            <a:pPr lvl="0"/>
            <a:r>
              <a:rPr lang="en-US"/>
              <a:t>2) Try using weekly/daily data instead of quarterly/monthly data for more precise results, in other words quarterly/monthly data (e.g. GDP) can be converted to weekly/daily data by repeating the same values within the same quarter/month. </a:t>
            </a:r>
          </a:p>
          <a:p>
            <a:pPr lvl="0"/>
            <a:r>
              <a:rPr lang="en-US"/>
              <a:t>3) Can also try testing model on other index funds or stocks to see how versatile is it.</a:t>
            </a:r>
          </a:p>
          <a:p>
            <a:pPr lvl="0"/>
            <a:r>
              <a:rPr lang="en-US"/>
              <a:t>4) Bring in market sentiment indicators such as NLP tools that scrapes and convert news headlines to measurable market/economic parameters</a:t>
            </a:r>
          </a:p>
          <a:p>
            <a:pPr lvl="0"/>
            <a:r>
              <a:rPr lang="en-US"/>
              <a:t>5) Use a simpler model whenever possible as it takes less time and resources which means we are able to run more test models. Being able to run more tests allows us to better assess and refine models. </a:t>
            </a:r>
          </a:p>
          <a:p>
            <a:pPr lvl="0"/>
            <a:r>
              <a:rPr lang="en-US"/>
              <a:t>6) Always de-trend to ensure correlation is not a result of general trend</a:t>
            </a:r>
          </a:p>
          <a:p>
            <a:pPr lvl="0"/>
            <a:r>
              <a:rPr lang="en-US"/>
              <a:t>7) Select only top-most correlated features to avoid overfitting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For this project, we will be selecting a popular model for predicting stock market prices, called Long Short-Term Memory or LSTM for short, as our predictive model to study. What makes LSTM popular would be the fact that it can predict future values based on previous, sequential data. This brings us to our problem formulation: Is the LSTM model truly reliable? Does it have any weakness? More importantly, can we produce more reliable predictions using alternative models?</a:t>
            </a:r>
          </a:p>
          <a:p>
            <a:pPr lvl="0"/>
            <a:r>
              <a:rPr lang="en-US"/>
              <a:t/>
            </a:r>
          </a:p>
          <a:p>
            <a:pPr lvl="0"/>
            <a:r>
              <a:rPr lang="en-US"/>
              <a:t>#####################</a:t>
            </a:r>
          </a:p>
          <a:p>
            <a:pPr lvl="0"/>
            <a:r>
              <a:rPr lang="en-US"/>
              <a:t>Are these models (in out case, we'll be looking at LSTM - a popular ... briefly explain) really reliable? Do they have any weaknesses?</a:t>
            </a:r>
          </a:p>
          <a:p>
            <a:pPr lvl="0"/>
            <a:r>
              <a:rPr lang="en-US"/>
              <a:t>Can we produce more reliable predictions using alternative models (in our project we explore multiple polynomial regression)?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begin our project, we brainstormed about what other predictors, apart from past historical trends, greatly influence future stock market prices. We came to the hypothesis that these prices are most greatly influenced by the economic situation and sentiment of a country, and the thing that would best capture these are none other than economic indicators. So, we collected data of 13 US economic indicators,  from the FRED Economic Dataset via an API key. This is a database maintained by the Federal Reserve Bank of St. Louis. Besides that, we also gained S&amp;P500 ETF data from the Stooq website. We believed the S&amp;P500 would be a good response variable, as it is most representative of the US economic situation and sentiment.</a:t>
            </a:r>
          </a:p>
          <a:p>
            <a:pPr lvl="0"/>
            <a:r>
              <a:rPr lang="en-US"/>
              <a:t/>
            </a:r>
          </a:p>
          <a:p>
            <a:pPr lvl="0"/>
            <a:r>
              <a:rPr lang="en-US"/>
              <a:t>#####################</a:t>
            </a:r>
          </a:p>
          <a:p>
            <a:pPr lvl="0"/>
            <a:r>
              <a:rPr lang="en-US"/>
              <a:t>mention applying for a key, requesting data from the API and combine them in df_full</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Moving on to Data Preparation, we started off by combining all the 13 economic indicators that we have scraped from the FRED website into 1 single data frame and drop all the rows with null values. For the S&amp;P500 data (here we are calling it SPX), we had to resample it because it is a monthly data whereas many of FRED’s data is quarterly. Some of the other data cleaning steps that we have done include reformatting Datetime, shifting rows, concatenating both data frames, reset indexes and remove outliers.</a:t>
            </a:r>
          </a:p>
          <a:p>
            <a:pPr lvl="0"/>
            <a:r>
              <a:rPr lang="en-US"/>
              <a:t/>
            </a:r>
          </a:p>
          <a:p>
            <a:pPr lvl="0"/>
            <a:r>
              <a:rPr lang="en-US"/>
              <a:t>#####################</a:t>
            </a:r>
          </a:p>
          <a:p>
            <a:pPr lvl="0"/>
            <a:r>
              <a:rPr lang="en-US"/>
              <a:t>say wtv we did to format the data for our models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For our exploratory analysis, we plotted a few graphs like violin plots and pair plots on each of the economic variables and SPX data. From the violin plots, we can see that most of the data are not normally distributed while there is a huge difference in distribution ‘shape’ among most of the data, a reflection of the stock market’s volatility.</a:t>
            </a:r>
          </a:p>
          <a:p>
            <a:pPr lvl="0"/>
            <a:r>
              <a:rPr lang="en-US"/>
              <a:t/>
            </a:r>
          </a:p>
          <a:p>
            <a:pPr lvl="0"/>
            <a:r>
              <a:rPr lang="en-US"/>
              <a:t>#####################</a:t>
            </a:r>
          </a:p>
          <a:p>
            <a:pPr lvl="0"/>
            <a:r>
              <a:rPr lang="en-US"/>
              <a:t>We ran a few EDAs like boxplots and pairplots.</a:t>
            </a:r>
          </a:p>
          <a:p>
            <a:pPr lvl="0"/>
            <a:r>
              <a:rPr lang="en-US"/>
              <a:t>The pairplots gave us very interesting patterns as seen here.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When we plotted a correlation matrix on the data, we realised that there seems to be a lot of variables which are highly correlated to one another. Since we are dealing with time series data, this could be a sign of ‘trend’ and not genuine correlation.</a:t>
            </a:r>
          </a:p>
          <a:p>
            <a:pPr lvl="0"/>
            <a:r>
              <a:rPr lang="en-US"/>
              <a:t/>
            </a:r>
          </a:p>
          <a:p>
            <a:pPr lvl="0"/>
            <a:r>
              <a:rPr lang="en-US"/>
              <a:t>#####################</a:t>
            </a:r>
          </a:p>
          <a:p>
            <a:pPr lvl="0"/>
            <a:r>
              <a:rPr lang="en-US"/>
              <a:t>But what caught our eye was the correlation matrix, lots of these variables are very highly correlated to one another. Almost too good to be true</a:t>
            </a:r>
          </a:p>
          <a:p>
            <a:pPr lvl="0"/>
            <a:r>
              <a:rPr lang="en-US"/>
              <a:t>So this could be an issue of trend (explain)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By plotting a line plot on all the time series data, the underlying ‘trend’ can be observed quite clearly as we can see that most of the lines have a smooth upward curve.</a:t>
            </a:r>
          </a:p>
          <a:p>
            <a:pPr lvl="0"/>
            <a:r>
              <a:rPr lang="en-US"/>
              <a:t/>
            </a:r>
          </a:p>
          <a:p>
            <a:pPr lvl="0"/>
            <a:r>
              <a:rPr lang="en-US"/>
              <a:t>#####################</a:t>
            </a:r>
          </a:p>
          <a:p>
            <a:pPr lvl="0"/>
            <a:r>
              <a:rPr lang="en-US"/>
              <a:t>After looking at the whole time series graph, we realise that trend was indeed an issue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‘de-trend’ the data, we used 3 different methods, which are Absolute Change, Percentage Difference and Link Relatives respectively. After detrending, we can see how different the time series line plot becomes as we are now looking at the differences in values from one period of time to the next.</a:t>
            </a:r>
          </a:p>
          <a:p>
            <a:pPr lvl="0"/>
            <a:r>
              <a:rPr lang="en-US"/>
              <a:t/>
            </a:r>
          </a:p>
          <a:p>
            <a:pPr lvl="0"/>
            <a:r>
              <a:rPr lang="en-US"/>
              <a:t>#####################</a:t>
            </a:r>
          </a:p>
          <a:p>
            <a:pPr lvl="0"/>
            <a:r>
              <a:rPr lang="en-US"/>
              <a:t>state the 3 ways we detrended our data</a:t>
            </a:r>
          </a:p>
          <a:p>
            <a:pPr lvl="0"/>
            <a:r>
              <a:rPr lang="en-US"/>
              <a:t/>
            </a:r>
          </a:p>
          <a:p>
            <a:pPr lvl="0"/>
            <a:r>
              <a:rPr lang="en-US"/>
              <a:t>Here you can see just how different the time series becomes when we're looking at absolute difference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21.pn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2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2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2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27.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28.png" Type="http://schemas.openxmlformats.org/officeDocument/2006/relationships/image"/><Relationship Id="rId4" Target="../media/image29.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30.png" Type="http://schemas.openxmlformats.org/officeDocument/2006/relationships/image"/><Relationship Id="rId4" Target="../media/image29.png" Type="http://schemas.openxmlformats.org/officeDocument/2006/relationships/image"/><Relationship Id="rId5" Target="../media/image3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3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33.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9.xml" Type="http://schemas.openxmlformats.org/officeDocument/2006/relationships/notesSlide"/><Relationship Id="rId3" Target="../media/image34.png" Type="http://schemas.openxmlformats.org/officeDocument/2006/relationships/image"/><Relationship Id="rId4" Target="../media/image35.png" Type="http://schemas.openxmlformats.org/officeDocument/2006/relationships/image"/><Relationship Id="rId5" Target="../media/image3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0.xml" Type="http://schemas.openxmlformats.org/officeDocument/2006/relationships/notesSlide"/><Relationship Id="rId3" Target="../media/image37.png" Type="http://schemas.openxmlformats.org/officeDocument/2006/relationships/image"/><Relationship Id="rId4" Target="../media/image38.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1.xml" Type="http://schemas.openxmlformats.org/officeDocument/2006/relationships/notesSlide"/><Relationship Id="rId3" Target="../media/image39.png" Type="http://schemas.openxmlformats.org/officeDocument/2006/relationships/image"/><Relationship Id="rId4" Target="../media/image40.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2.xml" Type="http://schemas.openxmlformats.org/officeDocument/2006/relationships/notesSlide"/><Relationship Id="rId3" Target="../media/image41.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3.xml" Type="http://schemas.openxmlformats.org/officeDocument/2006/relationships/notesSlide"/><Relationship Id="rId3" Target="../media/image1.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jpeg" Type="http://schemas.openxmlformats.org/officeDocument/2006/relationships/image"/><Relationship Id="rId4"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6.png" Type="http://schemas.openxmlformats.org/officeDocument/2006/relationships/image"/><Relationship Id="rId4" Target="../media/image7.pn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 Id="rId7" Target="../media/image10.png" Type="http://schemas.openxmlformats.org/officeDocument/2006/relationships/image"/><Relationship Id="rId8" Target="../media/image11.png" Type="http://schemas.openxmlformats.org/officeDocument/2006/relationships/image"/><Relationship Id="rId9"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7.pn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 Id="rId6" Target="../media/image2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10101"/>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25090" r="0" b="0"/>
          <a:stretch>
            <a:fillRect/>
          </a:stretch>
        </p:blipFill>
        <p:spPr>
          <a:xfrm flipH="false" flipV="false" rot="0">
            <a:off x="0" y="0"/>
            <a:ext cx="18288000" cy="7825768"/>
          </a:xfrm>
          <a:prstGeom prst="rect">
            <a:avLst/>
          </a:prstGeom>
        </p:spPr>
      </p:pic>
      <p:sp>
        <p:nvSpPr>
          <p:cNvPr name="TextBox 3" id="3"/>
          <p:cNvSpPr txBox="true"/>
          <p:nvPr/>
        </p:nvSpPr>
        <p:spPr>
          <a:xfrm rot="0">
            <a:off x="543431" y="1432114"/>
            <a:ext cx="17201137" cy="3940430"/>
          </a:xfrm>
          <a:prstGeom prst="rect">
            <a:avLst/>
          </a:prstGeom>
        </p:spPr>
        <p:txBody>
          <a:bodyPr anchor="t" rtlCol="false" tIns="0" lIns="0" bIns="0" rIns="0">
            <a:spAutoFit/>
          </a:bodyPr>
          <a:lstStyle/>
          <a:p>
            <a:pPr algn="ctr">
              <a:lnSpc>
                <a:spcPts val="15441"/>
              </a:lnSpc>
            </a:pPr>
            <a:r>
              <a:rPr lang="en-US" sz="14037">
                <a:solidFill>
                  <a:srgbClr val="FFFFFF"/>
                </a:solidFill>
                <a:latin typeface="Muli Black"/>
              </a:rPr>
              <a:t>SC1015</a:t>
            </a:r>
          </a:p>
          <a:p>
            <a:pPr algn="ctr">
              <a:lnSpc>
                <a:spcPts val="15441"/>
              </a:lnSpc>
            </a:pPr>
            <a:r>
              <a:rPr lang="en-US" sz="14037">
                <a:solidFill>
                  <a:srgbClr val="FFFFFF"/>
                </a:solidFill>
                <a:latin typeface="Muli Black Italics"/>
              </a:rPr>
              <a:t>Mini Project</a:t>
            </a:r>
          </a:p>
        </p:txBody>
      </p:sp>
      <p:sp>
        <p:nvSpPr>
          <p:cNvPr name="TextBox 4" id="4"/>
          <p:cNvSpPr txBox="true"/>
          <p:nvPr/>
        </p:nvSpPr>
        <p:spPr>
          <a:xfrm rot="0">
            <a:off x="4872735" y="9182100"/>
            <a:ext cx="8542530" cy="667365"/>
          </a:xfrm>
          <a:prstGeom prst="rect">
            <a:avLst/>
          </a:prstGeom>
        </p:spPr>
        <p:txBody>
          <a:bodyPr anchor="t" rtlCol="false" tIns="0" lIns="0" bIns="0" rIns="0">
            <a:spAutoFit/>
          </a:bodyPr>
          <a:lstStyle/>
          <a:p>
            <a:pPr algn="ctr">
              <a:lnSpc>
                <a:spcPts val="5522"/>
              </a:lnSpc>
              <a:spcBef>
                <a:spcPct val="0"/>
              </a:spcBef>
            </a:pPr>
            <a:r>
              <a:rPr lang="en-US" sz="3944">
                <a:solidFill>
                  <a:srgbClr val="FFFFFF"/>
                </a:solidFill>
                <a:latin typeface="Roboto Mono Regular Italics"/>
              </a:rPr>
              <a:t>Kai Seong, Julian, Horstann</a:t>
            </a:r>
          </a:p>
        </p:txBody>
      </p:sp>
      <p:sp>
        <p:nvSpPr>
          <p:cNvPr name="TextBox 5" id="5"/>
          <p:cNvSpPr txBox="true"/>
          <p:nvPr/>
        </p:nvSpPr>
        <p:spPr>
          <a:xfrm rot="0">
            <a:off x="6834844" y="8222727"/>
            <a:ext cx="4618312" cy="667295"/>
          </a:xfrm>
          <a:prstGeom prst="rect">
            <a:avLst/>
          </a:prstGeom>
        </p:spPr>
        <p:txBody>
          <a:bodyPr anchor="t" rtlCol="false" tIns="0" lIns="0" bIns="0" rIns="0">
            <a:spAutoFit/>
          </a:bodyPr>
          <a:lstStyle/>
          <a:p>
            <a:pPr algn="ctr">
              <a:lnSpc>
                <a:spcPts val="5522"/>
              </a:lnSpc>
              <a:spcBef>
                <a:spcPct val="0"/>
              </a:spcBef>
            </a:pPr>
            <a:r>
              <a:rPr lang="en-US" u="sng" sz="3944">
                <a:solidFill>
                  <a:srgbClr val="FFFFFF"/>
                </a:solidFill>
                <a:latin typeface="Roboto Mono Regular Bold"/>
              </a:rPr>
              <a:t>SC14 - Group 1</a:t>
            </a:r>
          </a:p>
        </p:txBody>
      </p:sp>
      <p:sp>
        <p:nvSpPr>
          <p:cNvPr name="TextBox 6" id="6"/>
          <p:cNvSpPr txBox="true"/>
          <p:nvPr/>
        </p:nvSpPr>
        <p:spPr>
          <a:xfrm rot="0">
            <a:off x="5434086" y="5608825"/>
            <a:ext cx="7419828" cy="1289401"/>
          </a:xfrm>
          <a:prstGeom prst="rect">
            <a:avLst/>
          </a:prstGeom>
        </p:spPr>
        <p:txBody>
          <a:bodyPr anchor="t" rtlCol="false" tIns="0" lIns="0" bIns="0" rIns="0">
            <a:spAutoFit/>
          </a:bodyPr>
          <a:lstStyle/>
          <a:p>
            <a:pPr algn="ctr">
              <a:lnSpc>
                <a:spcPts val="5522"/>
              </a:lnSpc>
            </a:pPr>
            <a:r>
              <a:rPr lang="en-US" sz="3944">
                <a:solidFill>
                  <a:srgbClr val="FFFFFF"/>
                </a:solidFill>
                <a:latin typeface="Roboto Mono Regular"/>
              </a:rPr>
              <a:t>Predictive Modelling </a:t>
            </a:r>
          </a:p>
          <a:p>
            <a:pPr algn="ctr">
              <a:lnSpc>
                <a:spcPts val="4339"/>
              </a:lnSpc>
            </a:pPr>
            <a:r>
              <a:rPr lang="en-US" sz="3944">
                <a:solidFill>
                  <a:srgbClr val="FFFFFF"/>
                </a:solidFill>
                <a:latin typeface="Roboto Mono Regular"/>
              </a:rPr>
              <a:t>with</a:t>
            </a:r>
            <a:r>
              <a:rPr lang="en-US" sz="3944">
                <a:solidFill>
                  <a:srgbClr val="FFFFFF"/>
                </a:solidFill>
                <a:latin typeface="Roboto Mono Regular Bold"/>
              </a:rPr>
              <a:t> </a:t>
            </a:r>
            <a:r>
              <a:rPr lang="en-US" sz="3944">
                <a:solidFill>
                  <a:srgbClr val="FFFFFF"/>
                </a:solidFill>
                <a:latin typeface="Roboto Mono Regular Bold Italics"/>
              </a:rPr>
              <a:t>Economic Indicators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9774843" y="610580"/>
            <a:ext cx="3059033" cy="6109843"/>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13345609" y="610580"/>
            <a:ext cx="3654561" cy="6109843"/>
          </a:xfrm>
          <a:prstGeom prst="rect">
            <a:avLst/>
          </a:prstGeom>
        </p:spPr>
      </p:pic>
      <p:pic>
        <p:nvPicPr>
          <p:cNvPr name="Picture 4" id="4"/>
          <p:cNvPicPr>
            <a:picLocks noChangeAspect="true"/>
          </p:cNvPicPr>
          <p:nvPr/>
        </p:nvPicPr>
        <p:blipFill>
          <a:blip r:embed="rId5"/>
          <a:srcRect l="0" t="0" r="0" b="0"/>
          <a:stretch>
            <a:fillRect/>
          </a:stretch>
        </p:blipFill>
        <p:spPr>
          <a:xfrm flipH="false" flipV="false" rot="0">
            <a:off x="6745869" y="7322091"/>
            <a:ext cx="11109113" cy="2452123"/>
          </a:xfrm>
          <a:prstGeom prst="rect">
            <a:avLst/>
          </a:prstGeom>
        </p:spPr>
      </p:pic>
      <p:sp>
        <p:nvSpPr>
          <p:cNvPr name="TextBox 5" id="5"/>
          <p:cNvSpPr txBox="true"/>
          <p:nvPr/>
        </p:nvSpPr>
        <p:spPr>
          <a:xfrm rot="0">
            <a:off x="741441" y="5544281"/>
            <a:ext cx="5771263" cy="2734947"/>
          </a:xfrm>
          <a:prstGeom prst="rect">
            <a:avLst/>
          </a:prstGeom>
        </p:spPr>
        <p:txBody>
          <a:bodyPr anchor="t" rtlCol="false" tIns="0" lIns="0" bIns="0" rIns="0">
            <a:spAutoFit/>
          </a:bodyPr>
          <a:lstStyle/>
          <a:p>
            <a:pPr>
              <a:lnSpc>
                <a:spcPts val="7279"/>
              </a:lnSpc>
              <a:spcBef>
                <a:spcPct val="0"/>
              </a:spcBef>
            </a:pPr>
            <a:r>
              <a:rPr lang="en-US" spc="-51" sz="5199">
                <a:solidFill>
                  <a:srgbClr val="010101"/>
                </a:solidFill>
                <a:latin typeface="Roboto Mono Regular"/>
              </a:rPr>
              <a:t>Correlations before &amp; after de-trending </a:t>
            </a:r>
          </a:p>
        </p:txBody>
      </p:sp>
      <p:sp>
        <p:nvSpPr>
          <p:cNvPr name="TextBox 6" id="6"/>
          <p:cNvSpPr txBox="true"/>
          <p:nvPr/>
        </p:nvSpPr>
        <p:spPr>
          <a:xfrm rot="0">
            <a:off x="741441" y="3255238"/>
            <a:ext cx="7109571" cy="2384293"/>
          </a:xfrm>
          <a:prstGeom prst="rect">
            <a:avLst/>
          </a:prstGeom>
        </p:spPr>
        <p:txBody>
          <a:bodyPr anchor="t" rtlCol="false" tIns="0" lIns="0" bIns="0" rIns="0">
            <a:spAutoFit/>
          </a:bodyPr>
          <a:lstStyle/>
          <a:p>
            <a:pPr>
              <a:lnSpc>
                <a:spcPts val="9349"/>
              </a:lnSpc>
            </a:pPr>
            <a:r>
              <a:rPr lang="en-US" sz="8499">
                <a:solidFill>
                  <a:srgbClr val="010101"/>
                </a:solidFill>
                <a:latin typeface="Muli Black"/>
              </a:rPr>
              <a:t>Analytic</a:t>
            </a:r>
          </a:p>
          <a:p>
            <a:pPr>
              <a:lnSpc>
                <a:spcPts val="9349"/>
              </a:lnSpc>
            </a:pPr>
            <a:r>
              <a:rPr lang="en-US" sz="8499">
                <a:solidFill>
                  <a:srgbClr val="CB0E49"/>
                </a:solidFill>
                <a:latin typeface="Muli Black Italics"/>
              </a:rPr>
              <a:t>Visualisation</a:t>
            </a:r>
          </a:p>
        </p:txBody>
      </p:sp>
      <p:sp>
        <p:nvSpPr>
          <p:cNvPr name="TextBox 7" id="7"/>
          <p:cNvSpPr txBox="true"/>
          <p:nvPr/>
        </p:nvSpPr>
        <p:spPr>
          <a:xfrm rot="0">
            <a:off x="741441" y="2150450"/>
            <a:ext cx="7109571" cy="711492"/>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07</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69286" t="0" r="343" b="0"/>
          <a:stretch>
            <a:fillRect/>
          </a:stretch>
        </p:blipFill>
        <p:spPr>
          <a:xfrm flipH="false" flipV="false" rot="0">
            <a:off x="8641457" y="6306240"/>
            <a:ext cx="8707057" cy="1556508"/>
          </a:xfrm>
          <a:prstGeom prst="rect">
            <a:avLst/>
          </a:prstGeom>
        </p:spPr>
      </p:pic>
      <p:pic>
        <p:nvPicPr>
          <p:cNvPr name="Picture 3" id="3"/>
          <p:cNvPicPr>
            <a:picLocks noChangeAspect="true"/>
          </p:cNvPicPr>
          <p:nvPr/>
        </p:nvPicPr>
        <p:blipFill>
          <a:blip r:embed="rId3"/>
          <a:srcRect l="55945" t="0" r="31484" b="0"/>
          <a:stretch>
            <a:fillRect/>
          </a:stretch>
        </p:blipFill>
        <p:spPr>
          <a:xfrm flipH="false" flipV="false" rot="0">
            <a:off x="8641457" y="5527986"/>
            <a:ext cx="3603881" cy="1556508"/>
          </a:xfrm>
          <a:prstGeom prst="rect">
            <a:avLst/>
          </a:prstGeom>
        </p:spPr>
      </p:pic>
      <p:pic>
        <p:nvPicPr>
          <p:cNvPr name="Picture 4" id="4"/>
          <p:cNvPicPr>
            <a:picLocks noChangeAspect="true"/>
          </p:cNvPicPr>
          <p:nvPr/>
        </p:nvPicPr>
        <p:blipFill>
          <a:blip r:embed="rId3"/>
          <a:srcRect l="36534" t="41666" r="44050" b="0"/>
          <a:stretch>
            <a:fillRect/>
          </a:stretch>
        </p:blipFill>
        <p:spPr>
          <a:xfrm flipH="false" flipV="false" rot="0">
            <a:off x="8737437" y="5398280"/>
            <a:ext cx="5566193" cy="907960"/>
          </a:xfrm>
          <a:prstGeom prst="rect">
            <a:avLst/>
          </a:prstGeom>
        </p:spPr>
      </p:pic>
      <p:pic>
        <p:nvPicPr>
          <p:cNvPr name="Picture 5" id="5"/>
          <p:cNvPicPr>
            <a:picLocks noChangeAspect="true"/>
          </p:cNvPicPr>
          <p:nvPr/>
        </p:nvPicPr>
        <p:blipFill>
          <a:blip r:embed="rId3"/>
          <a:srcRect l="0" t="0" r="63225" b="0"/>
          <a:stretch>
            <a:fillRect/>
          </a:stretch>
        </p:blipFill>
        <p:spPr>
          <a:xfrm flipH="false" flipV="false" rot="0">
            <a:off x="7296597" y="3197163"/>
            <a:ext cx="10543133" cy="1556508"/>
          </a:xfrm>
          <a:prstGeom prst="rect">
            <a:avLst/>
          </a:prstGeom>
        </p:spPr>
      </p:pic>
      <p:pic>
        <p:nvPicPr>
          <p:cNvPr name="Picture 6" id="6"/>
          <p:cNvPicPr>
            <a:picLocks noChangeAspect="true"/>
          </p:cNvPicPr>
          <p:nvPr/>
        </p:nvPicPr>
        <p:blipFill>
          <a:blip r:embed="rId3"/>
          <a:srcRect l="25421" t="44523" r="63225" b="5476"/>
          <a:stretch>
            <a:fillRect/>
          </a:stretch>
        </p:blipFill>
        <p:spPr>
          <a:xfrm flipH="false" flipV="false" rot="0">
            <a:off x="8737437" y="4620026"/>
            <a:ext cx="3254912" cy="778254"/>
          </a:xfrm>
          <a:prstGeom prst="rect">
            <a:avLst/>
          </a:prstGeom>
        </p:spPr>
      </p:pic>
      <p:sp>
        <p:nvSpPr>
          <p:cNvPr name="TextBox 7" id="7"/>
          <p:cNvSpPr txBox="true"/>
          <p:nvPr/>
        </p:nvSpPr>
        <p:spPr>
          <a:xfrm rot="0">
            <a:off x="1028700" y="7521491"/>
            <a:ext cx="7109571" cy="606315"/>
          </a:xfrm>
          <a:prstGeom prst="rect">
            <a:avLst/>
          </a:prstGeom>
        </p:spPr>
        <p:txBody>
          <a:bodyPr anchor="t" rtlCol="false" tIns="0" lIns="0" bIns="0" rIns="0">
            <a:spAutoFit/>
          </a:bodyPr>
          <a:lstStyle/>
          <a:p>
            <a:pPr>
              <a:lnSpc>
                <a:spcPts val="4900"/>
              </a:lnSpc>
            </a:pPr>
            <a:r>
              <a:rPr lang="en-US" spc="-35" sz="3500">
                <a:solidFill>
                  <a:srgbClr val="010101"/>
                </a:solidFill>
                <a:latin typeface="Roboto Mono Regular"/>
              </a:rPr>
              <a:t>1. select features</a:t>
            </a:r>
          </a:p>
        </p:txBody>
      </p:sp>
      <p:sp>
        <p:nvSpPr>
          <p:cNvPr name="TextBox 8" id="8"/>
          <p:cNvSpPr txBox="true"/>
          <p:nvPr/>
        </p:nvSpPr>
        <p:spPr>
          <a:xfrm rot="0">
            <a:off x="1028700" y="4765257"/>
            <a:ext cx="7612757" cy="1811022"/>
          </a:xfrm>
          <a:prstGeom prst="rect">
            <a:avLst/>
          </a:prstGeom>
        </p:spPr>
        <p:txBody>
          <a:bodyPr anchor="t" rtlCol="false" tIns="0" lIns="0" bIns="0" rIns="0">
            <a:spAutoFit/>
          </a:bodyPr>
          <a:lstStyle/>
          <a:p>
            <a:pPr>
              <a:lnSpc>
                <a:spcPts val="7279"/>
              </a:lnSpc>
              <a:spcBef>
                <a:spcPct val="0"/>
              </a:spcBef>
            </a:pPr>
            <a:r>
              <a:rPr lang="en-US" spc="-51" sz="5199">
                <a:solidFill>
                  <a:srgbClr val="010101"/>
                </a:solidFill>
                <a:latin typeface="Roboto Mono Regular"/>
              </a:rPr>
              <a:t>Multiple Polynomial Regression</a:t>
            </a:r>
          </a:p>
        </p:txBody>
      </p:sp>
      <p:sp>
        <p:nvSpPr>
          <p:cNvPr name="TextBox 9" id="9"/>
          <p:cNvSpPr txBox="true"/>
          <p:nvPr/>
        </p:nvSpPr>
        <p:spPr>
          <a:xfrm rot="0">
            <a:off x="1028700" y="2383085"/>
            <a:ext cx="7109571" cy="2384293"/>
          </a:xfrm>
          <a:prstGeom prst="rect">
            <a:avLst/>
          </a:prstGeom>
        </p:spPr>
        <p:txBody>
          <a:bodyPr anchor="t" rtlCol="false" tIns="0" lIns="0" bIns="0" rIns="0">
            <a:spAutoFit/>
          </a:bodyPr>
          <a:lstStyle/>
          <a:p>
            <a:pPr>
              <a:lnSpc>
                <a:spcPts val="9349"/>
              </a:lnSpc>
            </a:pPr>
            <a:r>
              <a:rPr lang="en-US" sz="8499">
                <a:solidFill>
                  <a:srgbClr val="010101"/>
                </a:solidFill>
                <a:latin typeface="Muli Black"/>
              </a:rPr>
              <a:t>Machine</a:t>
            </a:r>
            <a:r>
              <a:rPr lang="en-US" sz="8499">
                <a:solidFill>
                  <a:srgbClr val="FFFFFF"/>
                </a:solidFill>
                <a:latin typeface="Muli Black"/>
              </a:rPr>
              <a:t> </a:t>
            </a:r>
            <a:r>
              <a:rPr lang="en-US" sz="8499">
                <a:solidFill>
                  <a:srgbClr val="CB0E49"/>
                </a:solidFill>
                <a:latin typeface="Muli Black Italics"/>
              </a:rPr>
              <a:t>Learning I</a:t>
            </a:r>
          </a:p>
        </p:txBody>
      </p:sp>
      <p:sp>
        <p:nvSpPr>
          <p:cNvPr name="TextBox 10" id="10"/>
          <p:cNvSpPr txBox="true"/>
          <p:nvPr/>
        </p:nvSpPr>
        <p:spPr>
          <a:xfrm rot="0">
            <a:off x="1028700" y="1278443"/>
            <a:ext cx="7109571" cy="711200"/>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08a</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118" t="0" r="24483" b="17465"/>
          <a:stretch>
            <a:fillRect/>
          </a:stretch>
        </p:blipFill>
        <p:spPr>
          <a:xfrm flipH="false" flipV="false" rot="0">
            <a:off x="6791355" y="602521"/>
            <a:ext cx="10467945" cy="9081957"/>
          </a:xfrm>
          <a:prstGeom prst="rect">
            <a:avLst/>
          </a:prstGeom>
        </p:spPr>
      </p:pic>
      <p:sp>
        <p:nvSpPr>
          <p:cNvPr name="TextBox 3" id="3"/>
          <p:cNvSpPr txBox="true"/>
          <p:nvPr/>
        </p:nvSpPr>
        <p:spPr>
          <a:xfrm rot="0">
            <a:off x="1028700" y="7521436"/>
            <a:ext cx="7109571" cy="606425"/>
          </a:xfrm>
          <a:prstGeom prst="rect">
            <a:avLst/>
          </a:prstGeom>
        </p:spPr>
        <p:txBody>
          <a:bodyPr anchor="t" rtlCol="false" tIns="0" lIns="0" bIns="0" rIns="0">
            <a:spAutoFit/>
          </a:bodyPr>
          <a:lstStyle/>
          <a:p>
            <a:pPr>
              <a:lnSpc>
                <a:spcPts val="4900"/>
              </a:lnSpc>
            </a:pPr>
            <a:r>
              <a:rPr lang="en-US" spc="-35" sz="3500">
                <a:solidFill>
                  <a:srgbClr val="010101"/>
                </a:solidFill>
                <a:latin typeface="Roboto Mono Regular"/>
              </a:rPr>
              <a:t>2. select polynomial degree</a:t>
            </a:r>
          </a:p>
        </p:txBody>
      </p:sp>
      <p:sp>
        <p:nvSpPr>
          <p:cNvPr name="TextBox 4" id="4"/>
          <p:cNvSpPr txBox="true"/>
          <p:nvPr/>
        </p:nvSpPr>
        <p:spPr>
          <a:xfrm rot="0">
            <a:off x="1028700" y="4765257"/>
            <a:ext cx="7612757" cy="1811022"/>
          </a:xfrm>
          <a:prstGeom prst="rect">
            <a:avLst/>
          </a:prstGeom>
        </p:spPr>
        <p:txBody>
          <a:bodyPr anchor="t" rtlCol="false" tIns="0" lIns="0" bIns="0" rIns="0">
            <a:spAutoFit/>
          </a:bodyPr>
          <a:lstStyle/>
          <a:p>
            <a:pPr>
              <a:lnSpc>
                <a:spcPts val="7279"/>
              </a:lnSpc>
              <a:spcBef>
                <a:spcPct val="0"/>
              </a:spcBef>
            </a:pPr>
            <a:r>
              <a:rPr lang="en-US" spc="-51" sz="5199">
                <a:solidFill>
                  <a:srgbClr val="010101"/>
                </a:solidFill>
                <a:latin typeface="Roboto Mono Regular"/>
              </a:rPr>
              <a:t>Multiple Polynomial Regression</a:t>
            </a:r>
          </a:p>
        </p:txBody>
      </p:sp>
      <p:sp>
        <p:nvSpPr>
          <p:cNvPr name="TextBox 5" id="5"/>
          <p:cNvSpPr txBox="true"/>
          <p:nvPr/>
        </p:nvSpPr>
        <p:spPr>
          <a:xfrm rot="0">
            <a:off x="1028700" y="2383085"/>
            <a:ext cx="7109571" cy="2384293"/>
          </a:xfrm>
          <a:prstGeom prst="rect">
            <a:avLst/>
          </a:prstGeom>
        </p:spPr>
        <p:txBody>
          <a:bodyPr anchor="t" rtlCol="false" tIns="0" lIns="0" bIns="0" rIns="0">
            <a:spAutoFit/>
          </a:bodyPr>
          <a:lstStyle/>
          <a:p>
            <a:pPr>
              <a:lnSpc>
                <a:spcPts val="9349"/>
              </a:lnSpc>
            </a:pPr>
            <a:r>
              <a:rPr lang="en-US" sz="8499">
                <a:solidFill>
                  <a:srgbClr val="010101"/>
                </a:solidFill>
                <a:latin typeface="Muli Black"/>
              </a:rPr>
              <a:t>Machine</a:t>
            </a:r>
            <a:r>
              <a:rPr lang="en-US" sz="8499">
                <a:solidFill>
                  <a:srgbClr val="FFFFFF"/>
                </a:solidFill>
                <a:latin typeface="Muli Black"/>
              </a:rPr>
              <a:t> </a:t>
            </a:r>
            <a:r>
              <a:rPr lang="en-US" sz="8499">
                <a:solidFill>
                  <a:srgbClr val="CB0E49"/>
                </a:solidFill>
                <a:latin typeface="Muli Black Italics"/>
              </a:rPr>
              <a:t>Learning I</a:t>
            </a:r>
          </a:p>
        </p:txBody>
      </p:sp>
      <p:sp>
        <p:nvSpPr>
          <p:cNvPr name="TextBox 6" id="6"/>
          <p:cNvSpPr txBox="true"/>
          <p:nvPr/>
        </p:nvSpPr>
        <p:spPr>
          <a:xfrm rot="0">
            <a:off x="1028700" y="1278443"/>
            <a:ext cx="7109571" cy="711200"/>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08a</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7211874"/>
            <a:ext cx="7612757" cy="1225550"/>
          </a:xfrm>
          <a:prstGeom prst="rect">
            <a:avLst/>
          </a:prstGeom>
        </p:spPr>
        <p:txBody>
          <a:bodyPr anchor="t" rtlCol="false" tIns="0" lIns="0" bIns="0" rIns="0">
            <a:spAutoFit/>
          </a:bodyPr>
          <a:lstStyle/>
          <a:p>
            <a:pPr>
              <a:lnSpc>
                <a:spcPts val="4900"/>
              </a:lnSpc>
            </a:pPr>
            <a:r>
              <a:rPr lang="en-US" spc="-35" sz="3500">
                <a:solidFill>
                  <a:srgbClr val="010101"/>
                </a:solidFill>
                <a:latin typeface="Roboto Mono Regular"/>
              </a:rPr>
              <a:t>3. </a:t>
            </a:r>
            <a:r>
              <a:rPr lang="en-US" spc="-35" sz="3500">
                <a:solidFill>
                  <a:srgbClr val="010101"/>
                </a:solidFill>
                <a:latin typeface="Roboto Mono Regular"/>
              </a:rPr>
              <a:t>collect MSEs of 1001 runs</a:t>
            </a:r>
          </a:p>
          <a:p>
            <a:pPr>
              <a:lnSpc>
                <a:spcPts val="4900"/>
              </a:lnSpc>
            </a:pPr>
            <a:r>
              <a:rPr lang="en-US" spc="-35" sz="3500">
                <a:solidFill>
                  <a:srgbClr val="010101"/>
                </a:solidFill>
                <a:latin typeface="Roboto Mono Regular"/>
              </a:rPr>
              <a:t>4. </a:t>
            </a:r>
            <a:r>
              <a:rPr lang="en-US" spc="-35" sz="3500">
                <a:solidFill>
                  <a:srgbClr val="010101"/>
                </a:solidFill>
                <a:latin typeface="Roboto Mono Regular"/>
              </a:rPr>
              <a:t>remove outliers</a:t>
            </a:r>
          </a:p>
        </p:txBody>
      </p:sp>
      <p:sp>
        <p:nvSpPr>
          <p:cNvPr name="TextBox 3" id="3"/>
          <p:cNvSpPr txBox="true"/>
          <p:nvPr/>
        </p:nvSpPr>
        <p:spPr>
          <a:xfrm rot="0">
            <a:off x="1028700" y="4765257"/>
            <a:ext cx="7612757" cy="1811022"/>
          </a:xfrm>
          <a:prstGeom prst="rect">
            <a:avLst/>
          </a:prstGeom>
        </p:spPr>
        <p:txBody>
          <a:bodyPr anchor="t" rtlCol="false" tIns="0" lIns="0" bIns="0" rIns="0">
            <a:spAutoFit/>
          </a:bodyPr>
          <a:lstStyle/>
          <a:p>
            <a:pPr>
              <a:lnSpc>
                <a:spcPts val="7279"/>
              </a:lnSpc>
              <a:spcBef>
                <a:spcPct val="0"/>
              </a:spcBef>
            </a:pPr>
            <a:r>
              <a:rPr lang="en-US" spc="-51" sz="5199">
                <a:solidFill>
                  <a:srgbClr val="010101"/>
                </a:solidFill>
                <a:latin typeface="Roboto Mono Regular"/>
              </a:rPr>
              <a:t>Multiple Polynomial Regression</a:t>
            </a:r>
          </a:p>
        </p:txBody>
      </p:sp>
      <p:sp>
        <p:nvSpPr>
          <p:cNvPr name="TextBox 4" id="4"/>
          <p:cNvSpPr txBox="true"/>
          <p:nvPr/>
        </p:nvSpPr>
        <p:spPr>
          <a:xfrm rot="0">
            <a:off x="1028700" y="2383085"/>
            <a:ext cx="7109571" cy="2384293"/>
          </a:xfrm>
          <a:prstGeom prst="rect">
            <a:avLst/>
          </a:prstGeom>
        </p:spPr>
        <p:txBody>
          <a:bodyPr anchor="t" rtlCol="false" tIns="0" lIns="0" bIns="0" rIns="0">
            <a:spAutoFit/>
          </a:bodyPr>
          <a:lstStyle/>
          <a:p>
            <a:pPr>
              <a:lnSpc>
                <a:spcPts val="9349"/>
              </a:lnSpc>
            </a:pPr>
            <a:r>
              <a:rPr lang="en-US" sz="8499">
                <a:solidFill>
                  <a:srgbClr val="010101"/>
                </a:solidFill>
                <a:latin typeface="Muli Black"/>
              </a:rPr>
              <a:t>Machine</a:t>
            </a:r>
            <a:r>
              <a:rPr lang="en-US" sz="8499">
                <a:solidFill>
                  <a:srgbClr val="FFFFFF"/>
                </a:solidFill>
                <a:latin typeface="Muli Black"/>
              </a:rPr>
              <a:t> </a:t>
            </a:r>
            <a:r>
              <a:rPr lang="en-US" sz="8499">
                <a:solidFill>
                  <a:srgbClr val="CB0E49"/>
                </a:solidFill>
                <a:latin typeface="Muli Black Italics"/>
              </a:rPr>
              <a:t>Learning I</a:t>
            </a:r>
          </a:p>
        </p:txBody>
      </p:sp>
      <p:sp>
        <p:nvSpPr>
          <p:cNvPr name="TextBox 5" id="5"/>
          <p:cNvSpPr txBox="true"/>
          <p:nvPr/>
        </p:nvSpPr>
        <p:spPr>
          <a:xfrm rot="0">
            <a:off x="1028700" y="1278443"/>
            <a:ext cx="7109571" cy="711200"/>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08a</a:t>
            </a:r>
          </a:p>
        </p:txBody>
      </p:sp>
      <p:pic>
        <p:nvPicPr>
          <p:cNvPr name="Picture 6" id="6"/>
          <p:cNvPicPr>
            <a:picLocks noChangeAspect="true"/>
          </p:cNvPicPr>
          <p:nvPr/>
        </p:nvPicPr>
        <p:blipFill>
          <a:blip r:embed="rId3"/>
          <a:srcRect l="0" t="0" r="0" b="0"/>
          <a:stretch>
            <a:fillRect/>
          </a:stretch>
        </p:blipFill>
        <p:spPr>
          <a:xfrm flipH="false" flipV="false" rot="0">
            <a:off x="9144000" y="0"/>
            <a:ext cx="5909224" cy="10287000"/>
          </a:xfrm>
          <a:prstGeom prst="rect">
            <a:avLst/>
          </a:prstGeom>
        </p:spPr>
      </p:pic>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7521436"/>
            <a:ext cx="7109571" cy="606425"/>
          </a:xfrm>
          <a:prstGeom prst="rect">
            <a:avLst/>
          </a:prstGeom>
        </p:spPr>
        <p:txBody>
          <a:bodyPr anchor="t" rtlCol="false" tIns="0" lIns="0" bIns="0" rIns="0">
            <a:spAutoFit/>
          </a:bodyPr>
          <a:lstStyle/>
          <a:p>
            <a:pPr>
              <a:lnSpc>
                <a:spcPts val="4900"/>
              </a:lnSpc>
            </a:pPr>
            <a:r>
              <a:rPr lang="en-US" spc="-35" sz="3500">
                <a:solidFill>
                  <a:srgbClr val="010101"/>
                </a:solidFill>
                <a:latin typeface="Roboto Mono Regular"/>
              </a:rPr>
              <a:t>5. statistical description</a:t>
            </a:r>
          </a:p>
        </p:txBody>
      </p:sp>
      <p:pic>
        <p:nvPicPr>
          <p:cNvPr name="Picture 3" id="3"/>
          <p:cNvPicPr>
            <a:picLocks noChangeAspect="true"/>
          </p:cNvPicPr>
          <p:nvPr/>
        </p:nvPicPr>
        <p:blipFill>
          <a:blip r:embed="rId3"/>
          <a:srcRect l="0" t="0" r="0" b="0"/>
          <a:stretch>
            <a:fillRect/>
          </a:stretch>
        </p:blipFill>
        <p:spPr>
          <a:xfrm flipH="false" flipV="false" rot="0">
            <a:off x="8354880" y="1426986"/>
            <a:ext cx="9135565" cy="7433028"/>
          </a:xfrm>
          <a:prstGeom prst="rect">
            <a:avLst/>
          </a:prstGeom>
        </p:spPr>
      </p:pic>
      <p:sp>
        <p:nvSpPr>
          <p:cNvPr name="TextBox 4" id="4"/>
          <p:cNvSpPr txBox="true"/>
          <p:nvPr/>
        </p:nvSpPr>
        <p:spPr>
          <a:xfrm rot="0">
            <a:off x="1028700" y="4765257"/>
            <a:ext cx="7612757" cy="1811022"/>
          </a:xfrm>
          <a:prstGeom prst="rect">
            <a:avLst/>
          </a:prstGeom>
        </p:spPr>
        <p:txBody>
          <a:bodyPr anchor="t" rtlCol="false" tIns="0" lIns="0" bIns="0" rIns="0">
            <a:spAutoFit/>
          </a:bodyPr>
          <a:lstStyle/>
          <a:p>
            <a:pPr>
              <a:lnSpc>
                <a:spcPts val="7279"/>
              </a:lnSpc>
              <a:spcBef>
                <a:spcPct val="0"/>
              </a:spcBef>
            </a:pPr>
            <a:r>
              <a:rPr lang="en-US" spc="-51" sz="5199">
                <a:solidFill>
                  <a:srgbClr val="010101"/>
                </a:solidFill>
                <a:latin typeface="Roboto Mono Regular"/>
              </a:rPr>
              <a:t>Multiple Polynomial Regression</a:t>
            </a:r>
          </a:p>
        </p:txBody>
      </p:sp>
      <p:sp>
        <p:nvSpPr>
          <p:cNvPr name="TextBox 5" id="5"/>
          <p:cNvSpPr txBox="true"/>
          <p:nvPr/>
        </p:nvSpPr>
        <p:spPr>
          <a:xfrm rot="0">
            <a:off x="1028700" y="2383085"/>
            <a:ext cx="7109571" cy="2384293"/>
          </a:xfrm>
          <a:prstGeom prst="rect">
            <a:avLst/>
          </a:prstGeom>
        </p:spPr>
        <p:txBody>
          <a:bodyPr anchor="t" rtlCol="false" tIns="0" lIns="0" bIns="0" rIns="0">
            <a:spAutoFit/>
          </a:bodyPr>
          <a:lstStyle/>
          <a:p>
            <a:pPr>
              <a:lnSpc>
                <a:spcPts val="9349"/>
              </a:lnSpc>
            </a:pPr>
            <a:r>
              <a:rPr lang="en-US" sz="8499">
                <a:solidFill>
                  <a:srgbClr val="010101"/>
                </a:solidFill>
                <a:latin typeface="Muli Black"/>
              </a:rPr>
              <a:t>Machine</a:t>
            </a:r>
            <a:r>
              <a:rPr lang="en-US" sz="8499">
                <a:solidFill>
                  <a:srgbClr val="FFFFFF"/>
                </a:solidFill>
                <a:latin typeface="Muli Black"/>
              </a:rPr>
              <a:t> </a:t>
            </a:r>
            <a:r>
              <a:rPr lang="en-US" sz="8499">
                <a:solidFill>
                  <a:srgbClr val="CB0E49"/>
                </a:solidFill>
                <a:latin typeface="Muli Black Italics"/>
              </a:rPr>
              <a:t>Learning I</a:t>
            </a:r>
          </a:p>
        </p:txBody>
      </p:sp>
      <p:sp>
        <p:nvSpPr>
          <p:cNvPr name="TextBox 6" id="6"/>
          <p:cNvSpPr txBox="true"/>
          <p:nvPr/>
        </p:nvSpPr>
        <p:spPr>
          <a:xfrm rot="0">
            <a:off x="1028700" y="1278443"/>
            <a:ext cx="7109571" cy="711200"/>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08a</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505" t="14939" r="19225" b="5650"/>
          <a:stretch>
            <a:fillRect/>
          </a:stretch>
        </p:blipFill>
        <p:spPr>
          <a:xfrm flipH="false" flipV="false" rot="0">
            <a:off x="871615" y="2455360"/>
            <a:ext cx="16544770" cy="7831640"/>
          </a:xfrm>
          <a:prstGeom prst="rect">
            <a:avLst/>
          </a:prstGeom>
        </p:spPr>
      </p:pic>
      <p:pic>
        <p:nvPicPr>
          <p:cNvPr name="Picture 3" id="3"/>
          <p:cNvPicPr>
            <a:picLocks noChangeAspect="true"/>
          </p:cNvPicPr>
          <p:nvPr/>
        </p:nvPicPr>
        <p:blipFill>
          <a:blip r:embed="rId4"/>
          <a:srcRect l="81146" t="16031" r="0" b="75649"/>
          <a:stretch>
            <a:fillRect/>
          </a:stretch>
        </p:blipFill>
        <p:spPr>
          <a:xfrm flipH="false" flipV="false" rot="0">
            <a:off x="2811458" y="4727979"/>
            <a:ext cx="3938371" cy="831043"/>
          </a:xfrm>
          <a:prstGeom prst="rect">
            <a:avLst/>
          </a:prstGeom>
        </p:spPr>
      </p:pic>
      <p:pic>
        <p:nvPicPr>
          <p:cNvPr name="Picture 4" id="4"/>
          <p:cNvPicPr>
            <a:picLocks noChangeAspect="true"/>
          </p:cNvPicPr>
          <p:nvPr/>
        </p:nvPicPr>
        <p:blipFill>
          <a:blip r:embed="rId3"/>
          <a:srcRect l="29500" t="0" r="45013" b="89879"/>
          <a:stretch>
            <a:fillRect/>
          </a:stretch>
        </p:blipFill>
        <p:spPr>
          <a:xfrm flipH="false" flipV="false" rot="0">
            <a:off x="6396777" y="2455360"/>
            <a:ext cx="5494446" cy="1031013"/>
          </a:xfrm>
          <a:prstGeom prst="rect">
            <a:avLst/>
          </a:prstGeom>
        </p:spPr>
      </p:pic>
      <p:sp>
        <p:nvSpPr>
          <p:cNvPr name="TextBox 5" id="5"/>
          <p:cNvSpPr txBox="true"/>
          <p:nvPr/>
        </p:nvSpPr>
        <p:spPr>
          <a:xfrm rot="0">
            <a:off x="3987136" y="1848935"/>
            <a:ext cx="10313729" cy="606425"/>
          </a:xfrm>
          <a:prstGeom prst="rect">
            <a:avLst/>
          </a:prstGeom>
        </p:spPr>
        <p:txBody>
          <a:bodyPr anchor="t" rtlCol="false" tIns="0" lIns="0" bIns="0" rIns="0">
            <a:spAutoFit/>
          </a:bodyPr>
          <a:lstStyle/>
          <a:p>
            <a:pPr algn="ctr">
              <a:lnSpc>
                <a:spcPts val="4900"/>
              </a:lnSpc>
            </a:pPr>
            <a:r>
              <a:rPr lang="en-US" spc="-35" sz="3500">
                <a:solidFill>
                  <a:srgbClr val="010101"/>
                </a:solidFill>
                <a:latin typeface="Roboto Mono Regular"/>
              </a:rPr>
              <a:t>Visualised Results (with median </a:t>
            </a:r>
            <a:r>
              <a:rPr lang="en-US" spc="-35" sz="3500">
                <a:solidFill>
                  <a:srgbClr val="010101"/>
                </a:solidFill>
                <a:latin typeface="Roboto Mono Regular Bold"/>
              </a:rPr>
              <a:t>R^2</a:t>
            </a:r>
            <a:r>
              <a:rPr lang="en-US" spc="-35" sz="3500">
                <a:solidFill>
                  <a:srgbClr val="010101"/>
                </a:solidFill>
                <a:latin typeface="Roboto Mono Regular"/>
              </a:rPr>
              <a:t>)</a:t>
            </a:r>
          </a:p>
        </p:txBody>
      </p:sp>
      <p:sp>
        <p:nvSpPr>
          <p:cNvPr name="TextBox 6" id="6"/>
          <p:cNvSpPr txBox="true"/>
          <p:nvPr/>
        </p:nvSpPr>
        <p:spPr>
          <a:xfrm rot="0">
            <a:off x="3190706" y="658846"/>
            <a:ext cx="11906587" cy="887097"/>
          </a:xfrm>
          <a:prstGeom prst="rect">
            <a:avLst/>
          </a:prstGeom>
        </p:spPr>
        <p:txBody>
          <a:bodyPr anchor="t" rtlCol="false" tIns="0" lIns="0" bIns="0" rIns="0">
            <a:spAutoFit/>
          </a:bodyPr>
          <a:lstStyle/>
          <a:p>
            <a:pPr>
              <a:lnSpc>
                <a:spcPts val="7279"/>
              </a:lnSpc>
              <a:spcBef>
                <a:spcPct val="0"/>
              </a:spcBef>
            </a:pPr>
            <a:r>
              <a:rPr lang="en-US" spc="-51" sz="5199">
                <a:solidFill>
                  <a:srgbClr val="010101"/>
                </a:solidFill>
                <a:latin typeface="Roboto Mono Regular"/>
              </a:rPr>
              <a:t>Multiple Polynomial Regression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347" t="240" r="0" b="240"/>
          <a:stretch>
            <a:fillRect/>
          </a:stretch>
        </p:blipFill>
        <p:spPr>
          <a:xfrm flipH="false" flipV="false" rot="0">
            <a:off x="1096158" y="2455360"/>
            <a:ext cx="16095685" cy="7768158"/>
          </a:xfrm>
          <a:prstGeom prst="rect">
            <a:avLst/>
          </a:prstGeom>
        </p:spPr>
      </p:pic>
      <p:pic>
        <p:nvPicPr>
          <p:cNvPr name="Picture 3" id="3"/>
          <p:cNvPicPr>
            <a:picLocks noChangeAspect="true"/>
          </p:cNvPicPr>
          <p:nvPr/>
        </p:nvPicPr>
        <p:blipFill>
          <a:blip r:embed="rId4"/>
          <a:srcRect l="81146" t="16031" r="0" b="75649"/>
          <a:stretch>
            <a:fillRect/>
          </a:stretch>
        </p:blipFill>
        <p:spPr>
          <a:xfrm flipH="false" flipV="false" rot="0">
            <a:off x="2811458" y="4727979"/>
            <a:ext cx="3938371" cy="831043"/>
          </a:xfrm>
          <a:prstGeom prst="rect">
            <a:avLst/>
          </a:prstGeom>
        </p:spPr>
      </p:pic>
      <p:pic>
        <p:nvPicPr>
          <p:cNvPr name="Picture 4" id="4"/>
          <p:cNvPicPr>
            <a:picLocks noChangeAspect="true"/>
          </p:cNvPicPr>
          <p:nvPr/>
        </p:nvPicPr>
        <p:blipFill>
          <a:blip r:embed="rId5"/>
          <a:srcRect l="0" t="0" r="0" b="0"/>
          <a:stretch>
            <a:fillRect/>
          </a:stretch>
        </p:blipFill>
        <p:spPr>
          <a:xfrm flipH="false" flipV="false" rot="0">
            <a:off x="6250197" y="2609534"/>
            <a:ext cx="5787605" cy="661441"/>
          </a:xfrm>
          <a:prstGeom prst="rect">
            <a:avLst/>
          </a:prstGeom>
        </p:spPr>
      </p:pic>
      <p:sp>
        <p:nvSpPr>
          <p:cNvPr name="TextBox 5" id="5"/>
          <p:cNvSpPr txBox="true"/>
          <p:nvPr/>
        </p:nvSpPr>
        <p:spPr>
          <a:xfrm rot="0">
            <a:off x="3190706" y="658846"/>
            <a:ext cx="11906587" cy="887097"/>
          </a:xfrm>
          <a:prstGeom prst="rect">
            <a:avLst/>
          </a:prstGeom>
        </p:spPr>
        <p:txBody>
          <a:bodyPr anchor="t" rtlCol="false" tIns="0" lIns="0" bIns="0" rIns="0">
            <a:spAutoFit/>
          </a:bodyPr>
          <a:lstStyle/>
          <a:p>
            <a:pPr>
              <a:lnSpc>
                <a:spcPts val="7279"/>
              </a:lnSpc>
              <a:spcBef>
                <a:spcPct val="0"/>
              </a:spcBef>
            </a:pPr>
            <a:r>
              <a:rPr lang="en-US" spc="-51" sz="5199">
                <a:solidFill>
                  <a:srgbClr val="010101"/>
                </a:solidFill>
                <a:latin typeface="Roboto Mono Regular"/>
              </a:rPr>
              <a:t>Multiple Polynomial Regression</a:t>
            </a:r>
          </a:p>
        </p:txBody>
      </p:sp>
      <p:sp>
        <p:nvSpPr>
          <p:cNvPr name="TextBox 6" id="6"/>
          <p:cNvSpPr txBox="true"/>
          <p:nvPr/>
        </p:nvSpPr>
        <p:spPr>
          <a:xfrm rot="0">
            <a:off x="3987136" y="1848935"/>
            <a:ext cx="10313729" cy="606425"/>
          </a:xfrm>
          <a:prstGeom prst="rect">
            <a:avLst/>
          </a:prstGeom>
        </p:spPr>
        <p:txBody>
          <a:bodyPr anchor="t" rtlCol="false" tIns="0" lIns="0" bIns="0" rIns="0">
            <a:spAutoFit/>
          </a:bodyPr>
          <a:lstStyle/>
          <a:p>
            <a:pPr algn="ctr">
              <a:lnSpc>
                <a:spcPts val="4900"/>
              </a:lnSpc>
            </a:pPr>
            <a:r>
              <a:rPr lang="en-US" spc="-35" sz="3500">
                <a:solidFill>
                  <a:srgbClr val="010101"/>
                </a:solidFill>
                <a:latin typeface="Roboto Mono Regular"/>
              </a:rPr>
              <a:t>Visualised Results (with median </a:t>
            </a:r>
            <a:r>
              <a:rPr lang="en-US" spc="-35" sz="3500">
                <a:solidFill>
                  <a:srgbClr val="010101"/>
                </a:solidFill>
                <a:latin typeface="Roboto Mono Regular Bold"/>
              </a:rPr>
              <a:t>MSE</a:t>
            </a:r>
            <a:r>
              <a:rPr lang="en-US" spc="-35" sz="3500">
                <a:solidFill>
                  <a:srgbClr val="010101"/>
                </a:solidFill>
                <a:latin typeface="Roboto Mono Regular"/>
              </a:rPr>
              <a:t>)</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7211874"/>
            <a:ext cx="7109571" cy="1225550"/>
          </a:xfrm>
          <a:prstGeom prst="rect">
            <a:avLst/>
          </a:prstGeom>
        </p:spPr>
        <p:txBody>
          <a:bodyPr anchor="t" rtlCol="false" tIns="0" lIns="0" bIns="0" rIns="0">
            <a:spAutoFit/>
          </a:bodyPr>
          <a:lstStyle/>
          <a:p>
            <a:pPr>
              <a:lnSpc>
                <a:spcPts val="4900"/>
              </a:lnSpc>
            </a:pPr>
            <a:r>
              <a:rPr lang="en-US" spc="-35" sz="3500">
                <a:solidFill>
                  <a:srgbClr val="010101"/>
                </a:solidFill>
                <a:latin typeface="Roboto Mono Regular"/>
              </a:rPr>
              <a:t>1. collect MSEs of 20 runs</a:t>
            </a:r>
          </a:p>
          <a:p>
            <a:pPr>
              <a:lnSpc>
                <a:spcPts val="4900"/>
              </a:lnSpc>
            </a:pPr>
            <a:r>
              <a:rPr lang="en-US" spc="-35" sz="3500">
                <a:solidFill>
                  <a:srgbClr val="010101"/>
                </a:solidFill>
                <a:latin typeface="Roboto Mono Regular"/>
              </a:rPr>
              <a:t>2. </a:t>
            </a:r>
            <a:r>
              <a:rPr lang="en-US" spc="-35" sz="3500">
                <a:solidFill>
                  <a:srgbClr val="010101"/>
                </a:solidFill>
                <a:latin typeface="Roboto Mono Regular"/>
              </a:rPr>
              <a:t>remove outliers</a:t>
            </a:r>
          </a:p>
        </p:txBody>
      </p:sp>
      <p:sp>
        <p:nvSpPr>
          <p:cNvPr name="TextBox 3" id="3"/>
          <p:cNvSpPr txBox="true"/>
          <p:nvPr/>
        </p:nvSpPr>
        <p:spPr>
          <a:xfrm rot="0">
            <a:off x="1028700" y="4765257"/>
            <a:ext cx="6235005" cy="1811022"/>
          </a:xfrm>
          <a:prstGeom prst="rect">
            <a:avLst/>
          </a:prstGeom>
        </p:spPr>
        <p:txBody>
          <a:bodyPr anchor="t" rtlCol="false" tIns="0" lIns="0" bIns="0" rIns="0">
            <a:spAutoFit/>
          </a:bodyPr>
          <a:lstStyle/>
          <a:p>
            <a:pPr>
              <a:lnSpc>
                <a:spcPts val="7279"/>
              </a:lnSpc>
            </a:pPr>
            <a:r>
              <a:rPr lang="en-US" spc="-51" sz="5199">
                <a:solidFill>
                  <a:srgbClr val="010101"/>
                </a:solidFill>
                <a:latin typeface="Roboto Mono Regular"/>
              </a:rPr>
              <a:t>Long Short-Term </a:t>
            </a:r>
          </a:p>
          <a:p>
            <a:pPr>
              <a:lnSpc>
                <a:spcPts val="7279"/>
              </a:lnSpc>
              <a:spcBef>
                <a:spcPct val="0"/>
              </a:spcBef>
            </a:pPr>
            <a:r>
              <a:rPr lang="en-US" spc="-51" sz="5199">
                <a:solidFill>
                  <a:srgbClr val="010101"/>
                </a:solidFill>
                <a:latin typeface="Roboto Mono Regular"/>
              </a:rPr>
              <a:t>Memory (LSTM)</a:t>
            </a:r>
          </a:p>
        </p:txBody>
      </p:sp>
      <p:sp>
        <p:nvSpPr>
          <p:cNvPr name="TextBox 4" id="4"/>
          <p:cNvSpPr txBox="true"/>
          <p:nvPr/>
        </p:nvSpPr>
        <p:spPr>
          <a:xfrm rot="0">
            <a:off x="1028700" y="2383085"/>
            <a:ext cx="7109571" cy="2384293"/>
          </a:xfrm>
          <a:prstGeom prst="rect">
            <a:avLst/>
          </a:prstGeom>
        </p:spPr>
        <p:txBody>
          <a:bodyPr anchor="t" rtlCol="false" tIns="0" lIns="0" bIns="0" rIns="0">
            <a:spAutoFit/>
          </a:bodyPr>
          <a:lstStyle/>
          <a:p>
            <a:pPr>
              <a:lnSpc>
                <a:spcPts val="9349"/>
              </a:lnSpc>
            </a:pPr>
            <a:r>
              <a:rPr lang="en-US" sz="8499">
                <a:solidFill>
                  <a:srgbClr val="010101"/>
                </a:solidFill>
                <a:latin typeface="Muli Black"/>
              </a:rPr>
              <a:t>Machine</a:t>
            </a:r>
            <a:r>
              <a:rPr lang="en-US" sz="8499">
                <a:solidFill>
                  <a:srgbClr val="FFFFFF"/>
                </a:solidFill>
                <a:latin typeface="Muli Black"/>
              </a:rPr>
              <a:t> </a:t>
            </a:r>
            <a:r>
              <a:rPr lang="en-US" sz="8499">
                <a:solidFill>
                  <a:srgbClr val="CB0E49"/>
                </a:solidFill>
                <a:latin typeface="Muli Black Italics"/>
              </a:rPr>
              <a:t>Learning II</a:t>
            </a:r>
          </a:p>
        </p:txBody>
      </p:sp>
      <p:sp>
        <p:nvSpPr>
          <p:cNvPr name="TextBox 5" id="5"/>
          <p:cNvSpPr txBox="true"/>
          <p:nvPr/>
        </p:nvSpPr>
        <p:spPr>
          <a:xfrm rot="0">
            <a:off x="1028700" y="1278443"/>
            <a:ext cx="7109571" cy="711200"/>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08b</a:t>
            </a:r>
          </a:p>
        </p:txBody>
      </p:sp>
      <p:grpSp>
        <p:nvGrpSpPr>
          <p:cNvPr name="Group 6" id="6"/>
          <p:cNvGrpSpPr/>
          <p:nvPr/>
        </p:nvGrpSpPr>
        <p:grpSpPr>
          <a:xfrm rot="0">
            <a:off x="8138271" y="837823"/>
            <a:ext cx="8619105" cy="8611354"/>
            <a:chOff x="0" y="0"/>
            <a:chExt cx="11492139" cy="11481806"/>
          </a:xfrm>
        </p:grpSpPr>
        <p:pic>
          <p:nvPicPr>
            <p:cNvPr name="Picture 7" id="7"/>
            <p:cNvPicPr>
              <a:picLocks noChangeAspect="true"/>
            </p:cNvPicPr>
            <p:nvPr/>
          </p:nvPicPr>
          <p:blipFill>
            <a:blip r:embed="rId3"/>
            <a:srcRect l="0" t="510" r="0" b="46395"/>
            <a:stretch>
              <a:fillRect/>
            </a:stretch>
          </p:blipFill>
          <p:spPr>
            <a:xfrm flipH="false" flipV="false" rot="0">
              <a:off x="0" y="0"/>
              <a:ext cx="5455631" cy="11481806"/>
            </a:xfrm>
            <a:prstGeom prst="rect">
              <a:avLst/>
            </a:prstGeom>
          </p:spPr>
        </p:pic>
        <p:pic>
          <p:nvPicPr>
            <p:cNvPr name="Picture 8" id="8"/>
            <p:cNvPicPr>
              <a:picLocks noChangeAspect="true"/>
            </p:cNvPicPr>
            <p:nvPr/>
          </p:nvPicPr>
          <p:blipFill>
            <a:blip r:embed="rId3"/>
            <a:srcRect l="0" t="53483" r="0" b="510"/>
            <a:stretch>
              <a:fillRect/>
            </a:stretch>
          </p:blipFill>
          <p:spPr>
            <a:xfrm flipH="false" flipV="false" rot="0">
              <a:off x="6036508" y="1150133"/>
              <a:ext cx="5455631" cy="9949024"/>
            </a:xfrm>
            <a:prstGeom prst="rect">
              <a:avLst/>
            </a:prstGeom>
          </p:spPr>
        </p:pic>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7521436"/>
            <a:ext cx="7109571" cy="606425"/>
          </a:xfrm>
          <a:prstGeom prst="rect">
            <a:avLst/>
          </a:prstGeom>
        </p:spPr>
        <p:txBody>
          <a:bodyPr anchor="t" rtlCol="false" tIns="0" lIns="0" bIns="0" rIns="0">
            <a:spAutoFit/>
          </a:bodyPr>
          <a:lstStyle/>
          <a:p>
            <a:pPr>
              <a:lnSpc>
                <a:spcPts val="4900"/>
              </a:lnSpc>
            </a:pPr>
            <a:r>
              <a:rPr lang="en-US" spc="-35" sz="3500">
                <a:solidFill>
                  <a:srgbClr val="010101"/>
                </a:solidFill>
                <a:latin typeface="Roboto Mono Regular"/>
              </a:rPr>
              <a:t>3. statistical description</a:t>
            </a:r>
          </a:p>
        </p:txBody>
      </p:sp>
      <p:pic>
        <p:nvPicPr>
          <p:cNvPr name="Picture 3" id="3"/>
          <p:cNvPicPr>
            <a:picLocks noChangeAspect="true"/>
          </p:cNvPicPr>
          <p:nvPr/>
        </p:nvPicPr>
        <p:blipFill>
          <a:blip r:embed="rId3"/>
          <a:srcRect l="0" t="0" r="0" b="0"/>
          <a:stretch>
            <a:fillRect/>
          </a:stretch>
        </p:blipFill>
        <p:spPr>
          <a:xfrm flipH="false" flipV="false" rot="0">
            <a:off x="9840402" y="1038472"/>
            <a:ext cx="4789143" cy="8219828"/>
          </a:xfrm>
          <a:prstGeom prst="rect">
            <a:avLst/>
          </a:prstGeom>
        </p:spPr>
      </p:pic>
      <p:sp>
        <p:nvSpPr>
          <p:cNvPr name="TextBox 4" id="4"/>
          <p:cNvSpPr txBox="true"/>
          <p:nvPr/>
        </p:nvSpPr>
        <p:spPr>
          <a:xfrm rot="0">
            <a:off x="1028700" y="4765257"/>
            <a:ext cx="6235005" cy="1811022"/>
          </a:xfrm>
          <a:prstGeom prst="rect">
            <a:avLst/>
          </a:prstGeom>
        </p:spPr>
        <p:txBody>
          <a:bodyPr anchor="t" rtlCol="false" tIns="0" lIns="0" bIns="0" rIns="0">
            <a:spAutoFit/>
          </a:bodyPr>
          <a:lstStyle/>
          <a:p>
            <a:pPr>
              <a:lnSpc>
                <a:spcPts val="7279"/>
              </a:lnSpc>
            </a:pPr>
            <a:r>
              <a:rPr lang="en-US" spc="-51" sz="5199">
                <a:solidFill>
                  <a:srgbClr val="010101"/>
                </a:solidFill>
                <a:latin typeface="Roboto Mono Regular"/>
              </a:rPr>
              <a:t>Long Short-Term </a:t>
            </a:r>
          </a:p>
          <a:p>
            <a:pPr>
              <a:lnSpc>
                <a:spcPts val="7279"/>
              </a:lnSpc>
              <a:spcBef>
                <a:spcPct val="0"/>
              </a:spcBef>
            </a:pPr>
            <a:r>
              <a:rPr lang="en-US" spc="-51" sz="5199">
                <a:solidFill>
                  <a:srgbClr val="010101"/>
                </a:solidFill>
                <a:latin typeface="Roboto Mono Regular"/>
              </a:rPr>
              <a:t>Memory (LSTM)</a:t>
            </a:r>
          </a:p>
        </p:txBody>
      </p:sp>
      <p:sp>
        <p:nvSpPr>
          <p:cNvPr name="TextBox 5" id="5"/>
          <p:cNvSpPr txBox="true"/>
          <p:nvPr/>
        </p:nvSpPr>
        <p:spPr>
          <a:xfrm rot="0">
            <a:off x="1028700" y="2383085"/>
            <a:ext cx="7109571" cy="2384293"/>
          </a:xfrm>
          <a:prstGeom prst="rect">
            <a:avLst/>
          </a:prstGeom>
        </p:spPr>
        <p:txBody>
          <a:bodyPr anchor="t" rtlCol="false" tIns="0" lIns="0" bIns="0" rIns="0">
            <a:spAutoFit/>
          </a:bodyPr>
          <a:lstStyle/>
          <a:p>
            <a:pPr>
              <a:lnSpc>
                <a:spcPts val="9349"/>
              </a:lnSpc>
            </a:pPr>
            <a:r>
              <a:rPr lang="en-US" sz="8499">
                <a:solidFill>
                  <a:srgbClr val="010101"/>
                </a:solidFill>
                <a:latin typeface="Muli Black"/>
              </a:rPr>
              <a:t>Machine</a:t>
            </a:r>
            <a:r>
              <a:rPr lang="en-US" sz="8499">
                <a:solidFill>
                  <a:srgbClr val="FFFFFF"/>
                </a:solidFill>
                <a:latin typeface="Muli Black"/>
              </a:rPr>
              <a:t> </a:t>
            </a:r>
            <a:r>
              <a:rPr lang="en-US" sz="8499">
                <a:solidFill>
                  <a:srgbClr val="CB0E49"/>
                </a:solidFill>
                <a:latin typeface="Muli Black Italics"/>
              </a:rPr>
              <a:t>Learning II</a:t>
            </a:r>
          </a:p>
        </p:txBody>
      </p:sp>
      <p:sp>
        <p:nvSpPr>
          <p:cNvPr name="TextBox 6" id="6"/>
          <p:cNvSpPr txBox="true"/>
          <p:nvPr/>
        </p:nvSpPr>
        <p:spPr>
          <a:xfrm rot="0">
            <a:off x="1028700" y="1278443"/>
            <a:ext cx="7109571" cy="711200"/>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08b</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44259" b="86996"/>
          <a:stretch>
            <a:fillRect/>
          </a:stretch>
        </p:blipFill>
        <p:spPr>
          <a:xfrm flipH="false" flipV="false" rot="0">
            <a:off x="849278" y="3086830"/>
            <a:ext cx="13036250" cy="898381"/>
          </a:xfrm>
          <a:prstGeom prst="rect">
            <a:avLst/>
          </a:prstGeom>
        </p:spPr>
      </p:pic>
      <p:pic>
        <p:nvPicPr>
          <p:cNvPr name="Picture 3" id="3"/>
          <p:cNvPicPr>
            <a:picLocks noChangeAspect="true"/>
          </p:cNvPicPr>
          <p:nvPr/>
        </p:nvPicPr>
        <p:blipFill>
          <a:blip r:embed="rId4"/>
          <a:srcRect l="34705" t="21010" r="3310" b="4804"/>
          <a:stretch>
            <a:fillRect/>
          </a:stretch>
        </p:blipFill>
        <p:spPr>
          <a:xfrm flipH="false" flipV="false" rot="0">
            <a:off x="1663123" y="3953529"/>
            <a:ext cx="16499755" cy="5834509"/>
          </a:xfrm>
          <a:prstGeom prst="rect">
            <a:avLst/>
          </a:prstGeom>
        </p:spPr>
      </p:pic>
      <p:pic>
        <p:nvPicPr>
          <p:cNvPr name="Picture 4" id="4"/>
          <p:cNvPicPr>
            <a:picLocks noChangeAspect="true"/>
          </p:cNvPicPr>
          <p:nvPr/>
        </p:nvPicPr>
        <p:blipFill>
          <a:blip r:embed="rId4"/>
          <a:srcRect l="14883" t="19661" r="79190" b="4804"/>
          <a:stretch>
            <a:fillRect/>
          </a:stretch>
        </p:blipFill>
        <p:spPr>
          <a:xfrm flipH="false" flipV="false" rot="0">
            <a:off x="125123" y="3900506"/>
            <a:ext cx="1577325" cy="5940555"/>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13723744" y="445939"/>
            <a:ext cx="3535556" cy="2363772"/>
          </a:xfrm>
          <a:prstGeom prst="rect">
            <a:avLst/>
          </a:prstGeom>
        </p:spPr>
      </p:pic>
      <p:sp>
        <p:nvSpPr>
          <p:cNvPr name="TextBox 6" id="6"/>
          <p:cNvSpPr txBox="true"/>
          <p:nvPr/>
        </p:nvSpPr>
        <p:spPr>
          <a:xfrm rot="0">
            <a:off x="3957403" y="1929486"/>
            <a:ext cx="7109571" cy="606425"/>
          </a:xfrm>
          <a:prstGeom prst="rect">
            <a:avLst/>
          </a:prstGeom>
        </p:spPr>
        <p:txBody>
          <a:bodyPr anchor="t" rtlCol="false" tIns="0" lIns="0" bIns="0" rIns="0">
            <a:spAutoFit/>
          </a:bodyPr>
          <a:lstStyle/>
          <a:p>
            <a:pPr algn="ctr">
              <a:lnSpc>
                <a:spcPts val="4900"/>
              </a:lnSpc>
            </a:pPr>
            <a:r>
              <a:rPr lang="en-US" spc="-35" sz="3500">
                <a:solidFill>
                  <a:srgbClr val="010101"/>
                </a:solidFill>
                <a:latin typeface="Roboto Mono Regular"/>
              </a:rPr>
              <a:t>Visualised Results</a:t>
            </a:r>
          </a:p>
        </p:txBody>
      </p:sp>
      <p:sp>
        <p:nvSpPr>
          <p:cNvPr name="TextBox 7" id="7"/>
          <p:cNvSpPr txBox="true"/>
          <p:nvPr/>
        </p:nvSpPr>
        <p:spPr>
          <a:xfrm rot="0">
            <a:off x="1558895" y="778511"/>
            <a:ext cx="11906587" cy="887097"/>
          </a:xfrm>
          <a:prstGeom prst="rect">
            <a:avLst/>
          </a:prstGeom>
        </p:spPr>
        <p:txBody>
          <a:bodyPr anchor="t" rtlCol="false" tIns="0" lIns="0" bIns="0" rIns="0">
            <a:spAutoFit/>
          </a:bodyPr>
          <a:lstStyle/>
          <a:p>
            <a:pPr>
              <a:lnSpc>
                <a:spcPts val="7279"/>
              </a:lnSpc>
              <a:spcBef>
                <a:spcPct val="0"/>
              </a:spcBef>
            </a:pPr>
            <a:r>
              <a:rPr lang="en-US" spc="-51" sz="5199">
                <a:solidFill>
                  <a:srgbClr val="010101"/>
                </a:solidFill>
                <a:latin typeface="Roboto Mono Regular"/>
              </a:rPr>
              <a:t>Long Short-Term Memory (LSTM)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23403" t="0" r="18448" b="0"/>
          <a:stretch>
            <a:fillRect/>
          </a:stretch>
        </p:blipFill>
        <p:spPr>
          <a:xfrm flipH="false" flipV="false" rot="0">
            <a:off x="0" y="0"/>
            <a:ext cx="9144000" cy="10287000"/>
          </a:xfrm>
          <a:prstGeom prst="rect">
            <a:avLst/>
          </a:prstGeom>
        </p:spPr>
      </p:pic>
      <p:grpSp>
        <p:nvGrpSpPr>
          <p:cNvPr name="Group 3" id="3"/>
          <p:cNvGrpSpPr/>
          <p:nvPr/>
        </p:nvGrpSpPr>
        <p:grpSpPr>
          <a:xfrm rot="0">
            <a:off x="10145351" y="2366168"/>
            <a:ext cx="7864795" cy="5554665"/>
            <a:chOff x="0" y="0"/>
            <a:chExt cx="10486393" cy="7406220"/>
          </a:xfrm>
        </p:grpSpPr>
        <p:sp>
          <p:nvSpPr>
            <p:cNvPr name="TextBox 4" id="4"/>
            <p:cNvSpPr txBox="true"/>
            <p:nvPr/>
          </p:nvSpPr>
          <p:spPr>
            <a:xfrm rot="0">
              <a:off x="0" y="1940271"/>
              <a:ext cx="10486393" cy="3782365"/>
            </a:xfrm>
            <a:prstGeom prst="rect">
              <a:avLst/>
            </a:prstGeom>
          </p:spPr>
          <p:txBody>
            <a:bodyPr anchor="t" rtlCol="false" tIns="0" lIns="0" bIns="0" rIns="0">
              <a:spAutoFit/>
            </a:bodyPr>
            <a:lstStyle/>
            <a:p>
              <a:pPr>
                <a:lnSpc>
                  <a:spcPts val="10999"/>
                </a:lnSpc>
              </a:pPr>
              <a:r>
                <a:rPr lang="en-US" sz="9999">
                  <a:solidFill>
                    <a:srgbClr val="010101"/>
                  </a:solidFill>
                  <a:latin typeface="Muli Black"/>
                </a:rPr>
                <a:t>Practical</a:t>
              </a:r>
            </a:p>
            <a:p>
              <a:pPr>
                <a:lnSpc>
                  <a:spcPts val="10999"/>
                </a:lnSpc>
              </a:pPr>
              <a:r>
                <a:rPr lang="en-US" sz="9999">
                  <a:solidFill>
                    <a:srgbClr val="CB0E49"/>
                  </a:solidFill>
                  <a:latin typeface="Muli Black Italics"/>
                </a:rPr>
                <a:t>Motivation</a:t>
              </a:r>
            </a:p>
          </p:txBody>
        </p:sp>
        <p:sp>
          <p:nvSpPr>
            <p:cNvPr name="TextBox 5" id="5"/>
            <p:cNvSpPr txBox="true"/>
            <p:nvPr/>
          </p:nvSpPr>
          <p:spPr>
            <a:xfrm rot="0">
              <a:off x="0" y="6284504"/>
              <a:ext cx="10486393" cy="1121716"/>
            </a:xfrm>
            <a:prstGeom prst="rect">
              <a:avLst/>
            </a:prstGeom>
          </p:spPr>
          <p:txBody>
            <a:bodyPr anchor="t" rtlCol="false" tIns="0" lIns="0" bIns="0" rIns="0">
              <a:spAutoFit/>
            </a:bodyPr>
            <a:lstStyle/>
            <a:p>
              <a:pPr marL="539749" indent="-269875" lvl="1">
                <a:lnSpc>
                  <a:spcPts val="3499"/>
                </a:lnSpc>
                <a:buFont typeface="Arial"/>
                <a:buChar char="•"/>
              </a:pPr>
              <a:r>
                <a:rPr lang="en-US" spc="-24" sz="2499">
                  <a:solidFill>
                    <a:srgbClr val="010101"/>
                  </a:solidFill>
                  <a:latin typeface="Roboto Mono Regular"/>
                </a:rPr>
                <a:t>hype towards ML </a:t>
              </a:r>
            </a:p>
            <a:p>
              <a:pPr marL="539749" indent="-269875" lvl="1">
                <a:lnSpc>
                  <a:spcPts val="3499"/>
                </a:lnSpc>
                <a:buFont typeface="Arial"/>
                <a:buChar char="•"/>
              </a:pPr>
              <a:r>
                <a:rPr lang="en-US" spc="-24" sz="2499">
                  <a:solidFill>
                    <a:srgbClr val="010101"/>
                  </a:solidFill>
                  <a:latin typeface="Roboto Mono Regular"/>
                </a:rPr>
                <a:t>explore predictive models</a:t>
              </a:r>
            </a:p>
          </p:txBody>
        </p:sp>
        <p:sp>
          <p:nvSpPr>
            <p:cNvPr name="TextBox 6" id="6"/>
            <p:cNvSpPr txBox="true"/>
            <p:nvPr/>
          </p:nvSpPr>
          <p:spPr>
            <a:xfrm rot="0">
              <a:off x="0" y="47625"/>
              <a:ext cx="10486393" cy="963965"/>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02</a:t>
              </a:r>
            </a:p>
          </p:txBody>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3179" t="16329" r="0" b="344"/>
          <a:stretch>
            <a:fillRect/>
          </a:stretch>
        </p:blipFill>
        <p:spPr>
          <a:xfrm flipH="false" flipV="false" rot="0">
            <a:off x="0" y="781312"/>
            <a:ext cx="13253643" cy="5018202"/>
          </a:xfrm>
          <a:prstGeom prst="rect">
            <a:avLst/>
          </a:prstGeom>
        </p:spPr>
      </p:pic>
      <p:sp>
        <p:nvSpPr>
          <p:cNvPr name="TextBox 3" id="3"/>
          <p:cNvSpPr txBox="true"/>
          <p:nvPr/>
        </p:nvSpPr>
        <p:spPr>
          <a:xfrm rot="0">
            <a:off x="1732274" y="6872764"/>
            <a:ext cx="4459089" cy="606425"/>
          </a:xfrm>
          <a:prstGeom prst="rect">
            <a:avLst/>
          </a:prstGeom>
        </p:spPr>
        <p:txBody>
          <a:bodyPr anchor="t" rtlCol="false" tIns="0" lIns="0" bIns="0" rIns="0">
            <a:spAutoFit/>
          </a:bodyPr>
          <a:lstStyle/>
          <a:p>
            <a:pPr algn="ctr">
              <a:lnSpc>
                <a:spcPts val="4900"/>
              </a:lnSpc>
              <a:spcBef>
                <a:spcPct val="0"/>
              </a:spcBef>
            </a:pPr>
            <a:r>
              <a:rPr lang="en-US" spc="-35" sz="3500">
                <a:solidFill>
                  <a:srgbClr val="000000"/>
                </a:solidFill>
                <a:latin typeface="Roboto Mono Regular"/>
              </a:rPr>
              <a:t>Median Comparison</a:t>
            </a:r>
          </a:p>
        </p:txBody>
      </p:sp>
      <p:pic>
        <p:nvPicPr>
          <p:cNvPr name="Picture 4" id="4"/>
          <p:cNvPicPr>
            <a:picLocks noChangeAspect="true"/>
          </p:cNvPicPr>
          <p:nvPr/>
        </p:nvPicPr>
        <p:blipFill>
          <a:blip r:embed="rId4"/>
          <a:srcRect l="0" t="0" r="33258" b="37650"/>
          <a:stretch>
            <a:fillRect/>
          </a:stretch>
        </p:blipFill>
        <p:spPr>
          <a:xfrm flipH="false" flipV="false" rot="0">
            <a:off x="508219" y="7479189"/>
            <a:ext cx="10156892" cy="863906"/>
          </a:xfrm>
          <a:prstGeom prst="rect">
            <a:avLst/>
          </a:prstGeom>
        </p:spPr>
      </p:pic>
      <p:sp>
        <p:nvSpPr>
          <p:cNvPr name="TextBox 5" id="5"/>
          <p:cNvSpPr txBox="true"/>
          <p:nvPr/>
        </p:nvSpPr>
        <p:spPr>
          <a:xfrm rot="0">
            <a:off x="11348824" y="9909753"/>
            <a:ext cx="7525891" cy="606425"/>
          </a:xfrm>
          <a:prstGeom prst="rect">
            <a:avLst/>
          </a:prstGeom>
        </p:spPr>
        <p:txBody>
          <a:bodyPr anchor="t" rtlCol="false" tIns="0" lIns="0" bIns="0" rIns="0">
            <a:spAutoFit/>
          </a:bodyPr>
          <a:lstStyle/>
          <a:p>
            <a:pPr>
              <a:lnSpc>
                <a:spcPts val="4900"/>
              </a:lnSpc>
              <a:spcBef>
                <a:spcPct val="0"/>
              </a:spcBef>
            </a:pPr>
          </a:p>
        </p:txBody>
      </p:sp>
      <p:grpSp>
        <p:nvGrpSpPr>
          <p:cNvPr name="Group 6" id="6"/>
          <p:cNvGrpSpPr/>
          <p:nvPr/>
        </p:nvGrpSpPr>
        <p:grpSpPr>
          <a:xfrm rot="0">
            <a:off x="11192367" y="4302112"/>
            <a:ext cx="6364255" cy="5453842"/>
            <a:chOff x="0" y="0"/>
            <a:chExt cx="8485673" cy="7271789"/>
          </a:xfrm>
        </p:grpSpPr>
        <p:sp>
          <p:nvSpPr>
            <p:cNvPr name="TextBox 7" id="7"/>
            <p:cNvSpPr txBox="true"/>
            <p:nvPr/>
          </p:nvSpPr>
          <p:spPr>
            <a:xfrm rot="0">
              <a:off x="0" y="1931547"/>
              <a:ext cx="8485673" cy="3207808"/>
            </a:xfrm>
            <a:prstGeom prst="rect">
              <a:avLst/>
            </a:prstGeom>
          </p:spPr>
          <p:txBody>
            <a:bodyPr anchor="t" rtlCol="false" tIns="0" lIns="0" bIns="0" rIns="0">
              <a:spAutoFit/>
            </a:bodyPr>
            <a:lstStyle/>
            <a:p>
              <a:pPr>
                <a:lnSpc>
                  <a:spcPts val="9349"/>
                </a:lnSpc>
              </a:pPr>
              <a:r>
                <a:rPr lang="en-US" sz="8499">
                  <a:solidFill>
                    <a:srgbClr val="010101"/>
                  </a:solidFill>
                  <a:latin typeface="Muli Black"/>
                </a:rPr>
                <a:t>Statistical</a:t>
              </a:r>
            </a:p>
            <a:p>
              <a:pPr>
                <a:lnSpc>
                  <a:spcPts val="9349"/>
                </a:lnSpc>
              </a:pPr>
              <a:r>
                <a:rPr lang="en-US" sz="8499">
                  <a:solidFill>
                    <a:srgbClr val="CB0E49"/>
                  </a:solidFill>
                  <a:latin typeface="Muli Black Italics"/>
                </a:rPr>
                <a:t>Inference</a:t>
              </a:r>
            </a:p>
          </p:txBody>
        </p:sp>
        <p:sp>
          <p:nvSpPr>
            <p:cNvPr name="TextBox 8" id="8"/>
            <p:cNvSpPr txBox="true"/>
            <p:nvPr/>
          </p:nvSpPr>
          <p:spPr>
            <a:xfrm rot="0">
              <a:off x="0" y="5663122"/>
              <a:ext cx="8485673" cy="1608667"/>
            </a:xfrm>
            <a:prstGeom prst="rect">
              <a:avLst/>
            </a:prstGeom>
          </p:spPr>
          <p:txBody>
            <a:bodyPr anchor="t" rtlCol="false" tIns="0" lIns="0" bIns="0" rIns="0">
              <a:spAutoFit/>
            </a:bodyPr>
            <a:lstStyle/>
            <a:p>
              <a:pPr>
                <a:lnSpc>
                  <a:spcPts val="4900"/>
                </a:lnSpc>
                <a:spcBef>
                  <a:spcPct val="0"/>
                </a:spcBef>
              </a:pPr>
              <a:r>
                <a:rPr lang="en-US" spc="-35" sz="3500">
                  <a:solidFill>
                    <a:srgbClr val="010101"/>
                  </a:solidFill>
                  <a:latin typeface="Roboto Mono Regular"/>
                </a:rPr>
                <a:t>Regression's MSE is </a:t>
              </a:r>
              <a:r>
                <a:rPr lang="en-US" spc="-35" sz="3500">
                  <a:solidFill>
                    <a:srgbClr val="010101"/>
                  </a:solidFill>
                  <a:latin typeface="Roboto Mono Regular Bold"/>
                </a:rPr>
                <a:t>65.5%</a:t>
              </a:r>
              <a:r>
                <a:rPr lang="en-US" spc="-35" sz="3500">
                  <a:solidFill>
                    <a:srgbClr val="010101"/>
                  </a:solidFill>
                  <a:latin typeface="Roboto Mono Regular"/>
                </a:rPr>
                <a:t> less than LSTM's</a:t>
              </a:r>
            </a:p>
          </p:txBody>
        </p:sp>
        <p:sp>
          <p:nvSpPr>
            <p:cNvPr name="TextBox 9" id="9"/>
            <p:cNvSpPr txBox="true"/>
            <p:nvPr/>
          </p:nvSpPr>
          <p:spPr>
            <a:xfrm rot="0">
              <a:off x="0" y="47625"/>
              <a:ext cx="8485673" cy="964766"/>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09</a:t>
              </a:r>
            </a:p>
          </p:txBody>
        </p:sp>
      </p:grpSp>
      <p:pic>
        <p:nvPicPr>
          <p:cNvPr name="Picture 10" id="10"/>
          <p:cNvPicPr>
            <a:picLocks noChangeAspect="true"/>
          </p:cNvPicPr>
          <p:nvPr/>
        </p:nvPicPr>
        <p:blipFill>
          <a:blip r:embed="rId4"/>
          <a:srcRect l="67062" t="33934" r="9177" b="36652"/>
          <a:stretch>
            <a:fillRect/>
          </a:stretch>
        </p:blipFill>
        <p:spPr>
          <a:xfrm flipH="false" flipV="false" rot="0">
            <a:off x="4142142" y="8343094"/>
            <a:ext cx="3615771" cy="407548"/>
          </a:xfrm>
          <a:prstGeom prst="rect">
            <a:avLst/>
          </a:prstGeom>
        </p:spPr>
      </p:pic>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875801" y="0"/>
            <a:ext cx="9604234" cy="7029033"/>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8478755" y="420563"/>
            <a:ext cx="9259561" cy="3735068"/>
          </a:xfrm>
          <a:prstGeom prst="rect">
            <a:avLst/>
          </a:prstGeom>
        </p:spPr>
      </p:pic>
      <p:grpSp>
        <p:nvGrpSpPr>
          <p:cNvPr name="Group 4" id="4"/>
          <p:cNvGrpSpPr/>
          <p:nvPr/>
        </p:nvGrpSpPr>
        <p:grpSpPr>
          <a:xfrm rot="0">
            <a:off x="11192367" y="4302178"/>
            <a:ext cx="7525891" cy="5453710"/>
            <a:chOff x="0" y="0"/>
            <a:chExt cx="10034522" cy="7271613"/>
          </a:xfrm>
        </p:grpSpPr>
        <p:sp>
          <p:nvSpPr>
            <p:cNvPr name="TextBox 5" id="5"/>
            <p:cNvSpPr txBox="true"/>
            <p:nvPr/>
          </p:nvSpPr>
          <p:spPr>
            <a:xfrm rot="0">
              <a:off x="0" y="1931547"/>
              <a:ext cx="10034522" cy="3207632"/>
            </a:xfrm>
            <a:prstGeom prst="rect">
              <a:avLst/>
            </a:prstGeom>
          </p:spPr>
          <p:txBody>
            <a:bodyPr anchor="t" rtlCol="false" tIns="0" lIns="0" bIns="0" rIns="0">
              <a:spAutoFit/>
            </a:bodyPr>
            <a:lstStyle/>
            <a:p>
              <a:pPr>
                <a:lnSpc>
                  <a:spcPts val="9349"/>
                </a:lnSpc>
              </a:pPr>
              <a:r>
                <a:rPr lang="en-US" sz="8499">
                  <a:solidFill>
                    <a:srgbClr val="010101"/>
                  </a:solidFill>
                  <a:latin typeface="Muli Black"/>
                </a:rPr>
                <a:t>Statistical</a:t>
              </a:r>
            </a:p>
            <a:p>
              <a:pPr>
                <a:lnSpc>
                  <a:spcPts val="9349"/>
                </a:lnSpc>
              </a:pPr>
              <a:r>
                <a:rPr lang="en-US" sz="8499">
                  <a:solidFill>
                    <a:srgbClr val="CB0E49"/>
                  </a:solidFill>
                  <a:latin typeface="Muli Black Italics"/>
                </a:rPr>
                <a:t>Inference</a:t>
              </a:r>
            </a:p>
          </p:txBody>
        </p:sp>
        <p:sp>
          <p:nvSpPr>
            <p:cNvPr name="TextBox 6" id="6"/>
            <p:cNvSpPr txBox="true"/>
            <p:nvPr/>
          </p:nvSpPr>
          <p:spPr>
            <a:xfrm rot="0">
              <a:off x="0" y="5662946"/>
              <a:ext cx="10034522" cy="1608667"/>
            </a:xfrm>
            <a:prstGeom prst="rect">
              <a:avLst/>
            </a:prstGeom>
          </p:spPr>
          <p:txBody>
            <a:bodyPr anchor="t" rtlCol="false" tIns="0" lIns="0" bIns="0" rIns="0">
              <a:spAutoFit/>
            </a:bodyPr>
            <a:lstStyle/>
            <a:p>
              <a:pPr>
                <a:lnSpc>
                  <a:spcPts val="4900"/>
                </a:lnSpc>
              </a:pPr>
              <a:r>
                <a:rPr lang="en-US" spc="-35" sz="3500">
                  <a:solidFill>
                    <a:srgbClr val="010101"/>
                  </a:solidFill>
                  <a:latin typeface="Roboto Mono Regular"/>
                </a:rPr>
                <a:t>Reject h0 at </a:t>
              </a:r>
              <a:r>
                <a:rPr lang="en-US" spc="-35" sz="3500">
                  <a:solidFill>
                    <a:srgbClr val="010101"/>
                  </a:solidFill>
                  <a:latin typeface="Roboto Mono Regular Bold"/>
                </a:rPr>
                <a:t>1%</a:t>
              </a:r>
            </a:p>
            <a:p>
              <a:pPr>
                <a:lnSpc>
                  <a:spcPts val="4900"/>
                </a:lnSpc>
                <a:spcBef>
                  <a:spcPct val="0"/>
                </a:spcBef>
              </a:pPr>
              <a:r>
                <a:rPr lang="en-US" spc="-35" sz="3500">
                  <a:solidFill>
                    <a:srgbClr val="010101"/>
                  </a:solidFill>
                  <a:latin typeface="Roboto Mono Regular"/>
                </a:rPr>
                <a:t>significance level</a:t>
              </a:r>
            </a:p>
          </p:txBody>
        </p:sp>
        <p:sp>
          <p:nvSpPr>
            <p:cNvPr name="TextBox 7" id="7"/>
            <p:cNvSpPr txBox="true"/>
            <p:nvPr/>
          </p:nvSpPr>
          <p:spPr>
            <a:xfrm rot="0">
              <a:off x="0" y="47625"/>
              <a:ext cx="10034522" cy="964766"/>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09</a:t>
              </a:r>
            </a:p>
          </p:txBody>
        </p:sp>
      </p:grpSp>
      <p:sp>
        <p:nvSpPr>
          <p:cNvPr name="TextBox 8" id="8"/>
          <p:cNvSpPr txBox="true"/>
          <p:nvPr/>
        </p:nvSpPr>
        <p:spPr>
          <a:xfrm rot="0">
            <a:off x="704856" y="7723187"/>
            <a:ext cx="10217613" cy="1844675"/>
          </a:xfrm>
          <a:prstGeom prst="rect">
            <a:avLst/>
          </a:prstGeom>
        </p:spPr>
        <p:txBody>
          <a:bodyPr anchor="t" rtlCol="false" tIns="0" lIns="0" bIns="0" rIns="0">
            <a:spAutoFit/>
          </a:bodyPr>
          <a:lstStyle/>
          <a:p>
            <a:pPr>
              <a:lnSpc>
                <a:spcPts val="4900"/>
              </a:lnSpc>
            </a:pPr>
            <a:r>
              <a:rPr lang="en-US" spc="-35" sz="3500">
                <a:solidFill>
                  <a:srgbClr val="010101"/>
                </a:solidFill>
                <a:latin typeface="Roboto Mono Regular"/>
              </a:rPr>
              <a:t>Hypothesis Testing:</a:t>
            </a:r>
          </a:p>
          <a:p>
            <a:pPr marL="755651" indent="-377825" lvl="1">
              <a:lnSpc>
                <a:spcPts val="4900"/>
              </a:lnSpc>
              <a:buFont typeface="Arial"/>
              <a:buChar char="•"/>
            </a:pPr>
            <a:r>
              <a:rPr lang="en-US" spc="-35" sz="3500">
                <a:solidFill>
                  <a:srgbClr val="010101"/>
                </a:solidFill>
                <a:latin typeface="Roboto Mono Regular"/>
              </a:rPr>
              <a:t>h</a:t>
            </a:r>
            <a:r>
              <a:rPr lang="en-US" spc="-35" sz="3500">
                <a:solidFill>
                  <a:srgbClr val="010101"/>
                </a:solidFill>
                <a:latin typeface="Roboto Mono Regular"/>
              </a:rPr>
              <a:t>0= "Both MSEs are equal", </a:t>
            </a:r>
          </a:p>
          <a:p>
            <a:pPr marL="755651" indent="-377825" lvl="1">
              <a:lnSpc>
                <a:spcPts val="4900"/>
              </a:lnSpc>
              <a:buFont typeface="Arial"/>
              <a:buChar char="•"/>
            </a:pPr>
            <a:r>
              <a:rPr lang="en-US" spc="-35" sz="3500">
                <a:solidFill>
                  <a:srgbClr val="010101"/>
                </a:solidFill>
                <a:latin typeface="Roboto Mono Regular"/>
              </a:rPr>
              <a:t>h1= "Reg's is lower than LSTM"</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50059" r="49282" b="0"/>
          <a:stretch>
            <a:fillRect/>
          </a:stretch>
        </p:blipFill>
        <p:spPr>
          <a:xfrm>
            <a:off x="0" y="0"/>
            <a:ext cx="18288000" cy="10287000"/>
          </a:xfrm>
          <a:prstGeom prst="rect">
            <a:avLst/>
          </a:prstGeom>
        </p:spPr>
      </p:pic>
      <p:grpSp>
        <p:nvGrpSpPr>
          <p:cNvPr name="Group 3" id="3"/>
          <p:cNvGrpSpPr/>
          <p:nvPr/>
        </p:nvGrpSpPr>
        <p:grpSpPr>
          <a:xfrm rot="0">
            <a:off x="2342540" y="1755276"/>
            <a:ext cx="13602920" cy="2673350"/>
            <a:chOff x="0" y="0"/>
            <a:chExt cx="18137227" cy="3564467"/>
          </a:xfrm>
        </p:grpSpPr>
        <p:sp>
          <p:nvSpPr>
            <p:cNvPr name="TextBox 4" id="4"/>
            <p:cNvSpPr txBox="true"/>
            <p:nvPr/>
          </p:nvSpPr>
          <p:spPr>
            <a:xfrm rot="0">
              <a:off x="0" y="1931547"/>
              <a:ext cx="18137227" cy="1632920"/>
            </a:xfrm>
            <a:prstGeom prst="rect">
              <a:avLst/>
            </a:prstGeom>
          </p:spPr>
          <p:txBody>
            <a:bodyPr anchor="t" rtlCol="false" tIns="0" lIns="0" bIns="0" rIns="0">
              <a:spAutoFit/>
            </a:bodyPr>
            <a:lstStyle/>
            <a:p>
              <a:pPr algn="ctr">
                <a:lnSpc>
                  <a:spcPts val="9349"/>
                </a:lnSpc>
              </a:pPr>
              <a:r>
                <a:rPr lang="en-US" sz="8499">
                  <a:solidFill>
                    <a:srgbClr val="FFFFFF"/>
                  </a:solidFill>
                  <a:latin typeface="Muli Black"/>
                </a:rPr>
                <a:t>Intelligent </a:t>
              </a:r>
              <a:r>
                <a:rPr lang="en-US" sz="8499">
                  <a:solidFill>
                    <a:srgbClr val="FFFFFF"/>
                  </a:solidFill>
                  <a:latin typeface="Muli Black Italics"/>
                </a:rPr>
                <a:t>Decision</a:t>
              </a:r>
            </a:p>
          </p:txBody>
        </p:sp>
        <p:sp>
          <p:nvSpPr>
            <p:cNvPr name="TextBox 5" id="5"/>
            <p:cNvSpPr txBox="true"/>
            <p:nvPr/>
          </p:nvSpPr>
          <p:spPr>
            <a:xfrm rot="0">
              <a:off x="0" y="47625"/>
              <a:ext cx="18137227" cy="964766"/>
            </a:xfrm>
            <a:prstGeom prst="rect">
              <a:avLst/>
            </a:prstGeom>
          </p:spPr>
          <p:txBody>
            <a:bodyPr anchor="t" rtlCol="false" tIns="0" lIns="0" bIns="0" rIns="0">
              <a:spAutoFit/>
            </a:bodyPr>
            <a:lstStyle/>
            <a:p>
              <a:pPr algn="ctr">
                <a:lnSpc>
                  <a:spcPts val="5500"/>
                </a:lnSpc>
              </a:pPr>
              <a:r>
                <a:rPr lang="en-US" u="sng" sz="5000">
                  <a:solidFill>
                    <a:srgbClr val="FFFFFF"/>
                  </a:solidFill>
                  <a:latin typeface="Roboto Mono Regular"/>
                </a:rPr>
                <a:t>10</a:t>
              </a:r>
            </a:p>
          </p:txBody>
        </p:sp>
      </p:grpSp>
      <p:sp>
        <p:nvSpPr>
          <p:cNvPr name="TextBox 6" id="6"/>
          <p:cNvSpPr txBox="true"/>
          <p:nvPr/>
        </p:nvSpPr>
        <p:spPr>
          <a:xfrm rot="0">
            <a:off x="1573174" y="5086350"/>
            <a:ext cx="15141652" cy="2785746"/>
          </a:xfrm>
          <a:prstGeom prst="rect">
            <a:avLst/>
          </a:prstGeom>
        </p:spPr>
        <p:txBody>
          <a:bodyPr anchor="t" rtlCol="false" tIns="0" lIns="0" bIns="0" rIns="0">
            <a:spAutoFit/>
          </a:bodyPr>
          <a:lstStyle/>
          <a:p>
            <a:pPr algn="ctr">
              <a:lnSpc>
                <a:spcPts val="4479"/>
              </a:lnSpc>
            </a:pPr>
            <a:r>
              <a:rPr lang="en-US" spc="-31" sz="3199">
                <a:solidFill>
                  <a:srgbClr val="FFFFFF"/>
                </a:solidFill>
                <a:latin typeface="Roboto Mono Regular Bold"/>
              </a:rPr>
              <a:t>Regression model performs much better than LSTM because it doesn't assume that the past indicates the future.</a:t>
            </a:r>
          </a:p>
          <a:p>
            <a:pPr algn="ctr">
              <a:lnSpc>
                <a:spcPts val="4479"/>
              </a:lnSpc>
            </a:pPr>
            <a:r>
              <a:rPr lang="en-US" spc="-31" sz="3199">
                <a:solidFill>
                  <a:srgbClr val="FFFFFF"/>
                </a:solidFill>
                <a:latin typeface="Roboto Mono Regular Bold"/>
              </a:rPr>
              <a:t> </a:t>
            </a:r>
          </a:p>
          <a:p>
            <a:pPr algn="ctr">
              <a:lnSpc>
                <a:spcPts val="4479"/>
              </a:lnSpc>
            </a:pPr>
            <a:r>
              <a:rPr lang="en-US" spc="-31" sz="3199">
                <a:solidFill>
                  <a:srgbClr val="FFFFFF"/>
                </a:solidFill>
                <a:latin typeface="Roboto Mono Regular Bold"/>
              </a:rPr>
              <a:t>It puts more emphasis on understanding the relationship between the economic situation &amp; market sentiment to stock prices.</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25090" r="0" b="28765"/>
          <a:stretch>
            <a:fillRect/>
          </a:stretch>
        </p:blipFill>
        <p:spPr>
          <a:xfrm flipH="false" flipV="false" rot="0">
            <a:off x="0" y="0"/>
            <a:ext cx="18288000" cy="4820642"/>
          </a:xfrm>
          <a:prstGeom prst="rect">
            <a:avLst/>
          </a:prstGeom>
        </p:spPr>
      </p:pic>
      <p:sp>
        <p:nvSpPr>
          <p:cNvPr name="TextBox 3" id="3"/>
          <p:cNvSpPr txBox="true"/>
          <p:nvPr/>
        </p:nvSpPr>
        <p:spPr>
          <a:xfrm rot="0">
            <a:off x="1791757" y="1607358"/>
            <a:ext cx="14704486" cy="1710702"/>
          </a:xfrm>
          <a:prstGeom prst="rect">
            <a:avLst/>
          </a:prstGeom>
        </p:spPr>
        <p:txBody>
          <a:bodyPr anchor="t" rtlCol="false" tIns="0" lIns="0" bIns="0" rIns="0">
            <a:spAutoFit/>
          </a:bodyPr>
          <a:lstStyle/>
          <a:p>
            <a:pPr algn="ctr">
              <a:lnSpc>
                <a:spcPts val="13200"/>
              </a:lnSpc>
            </a:pPr>
            <a:r>
              <a:rPr lang="en-US" sz="12000">
                <a:solidFill>
                  <a:srgbClr val="FFFFFF"/>
                </a:solidFill>
                <a:latin typeface="Muli Black"/>
              </a:rPr>
              <a:t>Recommendations</a:t>
            </a:r>
          </a:p>
        </p:txBody>
      </p:sp>
      <p:sp>
        <p:nvSpPr>
          <p:cNvPr name="TextBox 4" id="4"/>
          <p:cNvSpPr txBox="true"/>
          <p:nvPr/>
        </p:nvSpPr>
        <p:spPr>
          <a:xfrm rot="0">
            <a:off x="570572" y="5077222"/>
            <a:ext cx="17146855" cy="4630261"/>
          </a:xfrm>
          <a:prstGeom prst="rect">
            <a:avLst/>
          </a:prstGeom>
        </p:spPr>
        <p:txBody>
          <a:bodyPr anchor="t" rtlCol="false" tIns="0" lIns="0" bIns="0" rIns="0">
            <a:spAutoFit/>
          </a:bodyPr>
          <a:lstStyle/>
          <a:p>
            <a:pPr marL="712470" indent="-356235" lvl="1">
              <a:lnSpc>
                <a:spcPts val="4620"/>
              </a:lnSpc>
              <a:buFont typeface="Arial"/>
              <a:buChar char="•"/>
            </a:pPr>
            <a:r>
              <a:rPr lang="en-US" spc="-33" sz="3300">
                <a:solidFill>
                  <a:srgbClr val="010101"/>
                </a:solidFill>
                <a:latin typeface="Roboto Mono Regular"/>
              </a:rPr>
              <a:t>Use both </a:t>
            </a:r>
            <a:r>
              <a:rPr lang="en-US" spc="-33" sz="3300">
                <a:solidFill>
                  <a:srgbClr val="010101"/>
                </a:solidFill>
                <a:latin typeface="Roboto Mono Regular Bold"/>
              </a:rPr>
              <a:t>past trends and current economic situations</a:t>
            </a:r>
            <a:r>
              <a:rPr lang="en-US" spc="-33" sz="3300">
                <a:solidFill>
                  <a:srgbClr val="010101"/>
                </a:solidFill>
                <a:latin typeface="Roboto Mono Regular"/>
              </a:rPr>
              <a:t> as predictors</a:t>
            </a:r>
          </a:p>
          <a:p>
            <a:pPr marL="712470" indent="-356235" lvl="1">
              <a:lnSpc>
                <a:spcPts val="4620"/>
              </a:lnSpc>
              <a:buFont typeface="Arial"/>
              <a:buChar char="•"/>
            </a:pPr>
            <a:r>
              <a:rPr lang="en-US" spc="-33" sz="3300">
                <a:solidFill>
                  <a:srgbClr val="010101"/>
                </a:solidFill>
                <a:latin typeface="Arimo"/>
              </a:rPr>
              <a:t>Try </a:t>
            </a:r>
            <a:r>
              <a:rPr lang="en-US" spc="-33" sz="3300">
                <a:solidFill>
                  <a:srgbClr val="010101"/>
                </a:solidFill>
                <a:latin typeface="Arimo Bold"/>
              </a:rPr>
              <a:t>weekly/daily data</a:t>
            </a:r>
            <a:r>
              <a:rPr lang="en-US" spc="-33" sz="3300">
                <a:solidFill>
                  <a:srgbClr val="010101"/>
                </a:solidFill>
                <a:latin typeface="Arimo"/>
              </a:rPr>
              <a:t> instead of quarterly/monthly data</a:t>
            </a:r>
          </a:p>
          <a:p>
            <a:pPr marL="712470" indent="-356235" lvl="1">
              <a:lnSpc>
                <a:spcPts val="4620"/>
              </a:lnSpc>
              <a:buFont typeface="Arial"/>
              <a:buChar char="•"/>
            </a:pPr>
            <a:r>
              <a:rPr lang="en-US" spc="-33" sz="3300">
                <a:solidFill>
                  <a:srgbClr val="010101"/>
                </a:solidFill>
                <a:latin typeface="Roboto Mono Regular"/>
              </a:rPr>
              <a:t>Try testing model on different on </a:t>
            </a:r>
            <a:r>
              <a:rPr lang="en-US" spc="-33" sz="3300">
                <a:solidFill>
                  <a:srgbClr val="010101"/>
                </a:solidFill>
                <a:latin typeface="Roboto Mono Regular Bold"/>
              </a:rPr>
              <a:t>other index funds or stocks</a:t>
            </a:r>
          </a:p>
          <a:p>
            <a:pPr marL="712470" indent="-356235" lvl="1">
              <a:lnSpc>
                <a:spcPts val="4620"/>
              </a:lnSpc>
              <a:buFont typeface="Arial"/>
              <a:buChar char="•"/>
            </a:pPr>
            <a:r>
              <a:rPr lang="en-US" spc="-33" sz="3300">
                <a:solidFill>
                  <a:srgbClr val="010101"/>
                </a:solidFill>
                <a:latin typeface="Arimo"/>
              </a:rPr>
              <a:t>Use </a:t>
            </a:r>
            <a:r>
              <a:rPr lang="en-US" spc="-33" sz="3300">
                <a:solidFill>
                  <a:srgbClr val="010101"/>
                </a:solidFill>
                <a:latin typeface="Arimo Bold"/>
              </a:rPr>
              <a:t>market sentiment indicators</a:t>
            </a:r>
            <a:r>
              <a:rPr lang="en-US" spc="-33" sz="3300">
                <a:solidFill>
                  <a:srgbClr val="010101"/>
                </a:solidFill>
                <a:latin typeface="Arimo"/>
              </a:rPr>
              <a:t> - convert news headlines to measurable parameters</a:t>
            </a:r>
          </a:p>
          <a:p>
            <a:pPr marL="712470" indent="-356235" lvl="1">
              <a:lnSpc>
                <a:spcPts val="4620"/>
              </a:lnSpc>
              <a:buFont typeface="Arial"/>
              <a:buChar char="•"/>
            </a:pPr>
            <a:r>
              <a:rPr lang="en-US" spc="-33" sz="3300">
                <a:solidFill>
                  <a:srgbClr val="010101"/>
                </a:solidFill>
                <a:latin typeface="Roboto Mono Regular"/>
              </a:rPr>
              <a:t>Use </a:t>
            </a:r>
            <a:r>
              <a:rPr lang="en-US" spc="-33" sz="3300">
                <a:solidFill>
                  <a:srgbClr val="010101"/>
                </a:solidFill>
                <a:latin typeface="Roboto Mono Regular Bold"/>
              </a:rPr>
              <a:t>simpler models</a:t>
            </a:r>
            <a:r>
              <a:rPr lang="en-US" spc="-33" sz="3300">
                <a:solidFill>
                  <a:srgbClr val="010101"/>
                </a:solidFill>
                <a:latin typeface="Roboto Mono Regular"/>
              </a:rPr>
              <a:t> whenever possible eg. LSTM vs regression</a:t>
            </a:r>
          </a:p>
          <a:p>
            <a:pPr marL="712470" indent="-356235" lvl="1">
              <a:lnSpc>
                <a:spcPts val="4620"/>
              </a:lnSpc>
              <a:buFont typeface="Arial"/>
              <a:buChar char="•"/>
            </a:pPr>
            <a:r>
              <a:rPr lang="en-US" spc="-33" sz="3300">
                <a:solidFill>
                  <a:srgbClr val="010101"/>
                </a:solidFill>
                <a:latin typeface="Arimo"/>
              </a:rPr>
              <a:t>Always </a:t>
            </a:r>
            <a:r>
              <a:rPr lang="en-US" spc="-33" sz="3300">
                <a:solidFill>
                  <a:srgbClr val="010101"/>
                </a:solidFill>
                <a:latin typeface="Arimo Bold"/>
              </a:rPr>
              <a:t>de-trend</a:t>
            </a:r>
          </a:p>
          <a:p>
            <a:pPr marL="712470" indent="-356235" lvl="1">
              <a:lnSpc>
                <a:spcPts val="4620"/>
              </a:lnSpc>
              <a:buFont typeface="Arial"/>
              <a:buChar char="•"/>
            </a:pPr>
            <a:r>
              <a:rPr lang="en-US" spc="-33" sz="3300">
                <a:solidFill>
                  <a:srgbClr val="010101"/>
                </a:solidFill>
                <a:latin typeface="Roboto Mono Regular"/>
              </a:rPr>
              <a:t>S</a:t>
            </a:r>
            <a:r>
              <a:rPr lang="en-US" spc="-33" sz="3300">
                <a:solidFill>
                  <a:srgbClr val="010101"/>
                </a:solidFill>
                <a:latin typeface="Arimo"/>
              </a:rPr>
              <a:t>elect only </a:t>
            </a:r>
            <a:r>
              <a:rPr lang="en-US" spc="-33" sz="3300">
                <a:solidFill>
                  <a:srgbClr val="010101"/>
                </a:solidFill>
                <a:latin typeface="Arimo Bold"/>
              </a:rPr>
              <a:t>top-most correlated</a:t>
            </a:r>
            <a:r>
              <a:rPr lang="en-US" spc="-33" sz="3300">
                <a:solidFill>
                  <a:srgbClr val="010101"/>
                </a:solidFill>
                <a:latin typeface="Arimo"/>
              </a:rPr>
              <a:t> ones to prevent overfitting </a:t>
            </a:r>
          </a:p>
        </p:txBody>
      </p:sp>
    </p:spTree>
  </p:cSld>
  <p:clrMapOvr>
    <a:masterClrMapping/>
  </p:clrMapOvr>
</p:sld>
</file>

<file path=ppt/slides/slide24.xml><?xml version="1.0" encoding="utf-8"?>
<p:sld xmlns:p="http://schemas.openxmlformats.org/presentationml/2006/main" xmlns:a="http://schemas.openxmlformats.org/drawingml/2006/main">
  <p:cSld>
    <p:bg>
      <p:bgPr>
        <a:solidFill>
          <a:srgbClr val="010101"/>
        </a:solidFill>
      </p:bgPr>
    </p:bg>
    <p:spTree>
      <p:nvGrpSpPr>
        <p:cNvPr id="1" name=""/>
        <p:cNvGrpSpPr/>
        <p:nvPr/>
      </p:nvGrpSpPr>
      <p:grpSpPr>
        <a:xfrm>
          <a:off x="0" y="0"/>
          <a:ext cx="0" cy="0"/>
          <a:chOff x="0" y="0"/>
          <a:chExt cx="0" cy="0"/>
        </a:xfrm>
      </p:grpSpPr>
      <p:sp>
        <p:nvSpPr>
          <p:cNvPr name="TextBox 2" id="2"/>
          <p:cNvSpPr txBox="true"/>
          <p:nvPr/>
        </p:nvSpPr>
        <p:spPr>
          <a:xfrm rot="0">
            <a:off x="2181367" y="4100556"/>
            <a:ext cx="13925266" cy="2238288"/>
          </a:xfrm>
          <a:prstGeom prst="rect">
            <a:avLst/>
          </a:prstGeom>
        </p:spPr>
        <p:txBody>
          <a:bodyPr anchor="t" rtlCol="false" tIns="0" lIns="0" bIns="0" rIns="0">
            <a:spAutoFit/>
          </a:bodyPr>
          <a:lstStyle/>
          <a:p>
            <a:pPr algn="ctr">
              <a:lnSpc>
                <a:spcPts val="17317"/>
              </a:lnSpc>
            </a:pPr>
            <a:r>
              <a:rPr lang="en-US" sz="15743">
                <a:solidFill>
                  <a:srgbClr val="FFFFFF"/>
                </a:solidFill>
                <a:latin typeface="Muli Black"/>
              </a:rPr>
              <a:t>Thank </a:t>
            </a:r>
            <a:r>
              <a:rPr lang="en-US" sz="15743">
                <a:solidFill>
                  <a:srgbClr val="FFFFFF"/>
                </a:solidFill>
                <a:latin typeface="Muli Black Italics"/>
              </a:rPr>
              <a:t>You!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1646" t="0" r="39213" b="0"/>
          <a:stretch>
            <a:fillRect/>
          </a:stretch>
        </p:blipFill>
        <p:spPr>
          <a:xfrm flipH="false" flipV="false" rot="0">
            <a:off x="10393143" y="0"/>
            <a:ext cx="7894857" cy="10287000"/>
          </a:xfrm>
          <a:prstGeom prst="rect">
            <a:avLst/>
          </a:prstGeom>
        </p:spPr>
      </p:pic>
      <p:grpSp>
        <p:nvGrpSpPr>
          <p:cNvPr name="Group 3" id="3"/>
          <p:cNvGrpSpPr/>
          <p:nvPr/>
        </p:nvGrpSpPr>
        <p:grpSpPr>
          <a:xfrm rot="0">
            <a:off x="0" y="2366112"/>
            <a:ext cx="9144000" cy="5554775"/>
            <a:chOff x="0" y="0"/>
            <a:chExt cx="12192000" cy="7406367"/>
          </a:xfrm>
        </p:grpSpPr>
        <p:sp>
          <p:nvSpPr>
            <p:cNvPr name="TextBox 4" id="4"/>
            <p:cNvSpPr txBox="true"/>
            <p:nvPr/>
          </p:nvSpPr>
          <p:spPr>
            <a:xfrm rot="0">
              <a:off x="0" y="1940418"/>
              <a:ext cx="12192000" cy="3782365"/>
            </a:xfrm>
            <a:prstGeom prst="rect">
              <a:avLst/>
            </a:prstGeom>
          </p:spPr>
          <p:txBody>
            <a:bodyPr anchor="t" rtlCol="false" tIns="0" lIns="0" bIns="0" rIns="0">
              <a:spAutoFit/>
            </a:bodyPr>
            <a:lstStyle/>
            <a:p>
              <a:pPr algn="r">
                <a:lnSpc>
                  <a:spcPts val="10999"/>
                </a:lnSpc>
              </a:pPr>
              <a:r>
                <a:rPr lang="en-US" sz="9999">
                  <a:solidFill>
                    <a:srgbClr val="010101"/>
                  </a:solidFill>
                  <a:latin typeface="Muli Black"/>
                </a:rPr>
                <a:t>Problem</a:t>
              </a:r>
            </a:p>
            <a:p>
              <a:pPr algn="r">
                <a:lnSpc>
                  <a:spcPts val="10999"/>
                </a:lnSpc>
              </a:pPr>
              <a:r>
                <a:rPr lang="en-US" sz="9999">
                  <a:solidFill>
                    <a:srgbClr val="CB0E49"/>
                  </a:solidFill>
                  <a:latin typeface="Muli Black Italics"/>
                </a:rPr>
                <a:t>Formulation</a:t>
              </a:r>
            </a:p>
          </p:txBody>
        </p:sp>
        <p:sp>
          <p:nvSpPr>
            <p:cNvPr name="TextBox 5" id="5"/>
            <p:cNvSpPr txBox="true"/>
            <p:nvPr/>
          </p:nvSpPr>
          <p:spPr>
            <a:xfrm rot="0">
              <a:off x="0" y="6284651"/>
              <a:ext cx="12192000" cy="1121716"/>
            </a:xfrm>
            <a:prstGeom prst="rect">
              <a:avLst/>
            </a:prstGeom>
          </p:spPr>
          <p:txBody>
            <a:bodyPr anchor="t" rtlCol="false" tIns="0" lIns="0" bIns="0" rIns="0">
              <a:spAutoFit/>
            </a:bodyPr>
            <a:lstStyle/>
            <a:p>
              <a:pPr algn="r">
                <a:lnSpc>
                  <a:spcPts val="3499"/>
                </a:lnSpc>
              </a:pPr>
              <a:r>
                <a:rPr lang="en-US" spc="-24" sz="2499">
                  <a:solidFill>
                    <a:srgbClr val="010101"/>
                  </a:solidFill>
                  <a:latin typeface="Roboto Mono Regular"/>
                </a:rPr>
                <a:t>How reliable are popular prediction models?</a:t>
              </a:r>
            </a:p>
            <a:p>
              <a:pPr algn="r">
                <a:lnSpc>
                  <a:spcPts val="3499"/>
                </a:lnSpc>
                <a:spcBef>
                  <a:spcPct val="0"/>
                </a:spcBef>
              </a:pPr>
              <a:r>
                <a:rPr lang="en-US" spc="-24" sz="2499">
                  <a:solidFill>
                    <a:srgbClr val="010101"/>
                  </a:solidFill>
                  <a:latin typeface="Roboto Mono Regular"/>
                </a:rPr>
                <a:t>Can we make better predictions?</a:t>
              </a:r>
            </a:p>
          </p:txBody>
        </p:sp>
        <p:sp>
          <p:nvSpPr>
            <p:cNvPr name="TextBox 6" id="6"/>
            <p:cNvSpPr txBox="true"/>
            <p:nvPr/>
          </p:nvSpPr>
          <p:spPr>
            <a:xfrm rot="0">
              <a:off x="0" y="47625"/>
              <a:ext cx="12192000" cy="964112"/>
            </a:xfrm>
            <a:prstGeom prst="rect">
              <a:avLst/>
            </a:prstGeom>
          </p:spPr>
          <p:txBody>
            <a:bodyPr anchor="t" rtlCol="false" tIns="0" lIns="0" bIns="0" rIns="0">
              <a:spAutoFit/>
            </a:bodyPr>
            <a:lstStyle/>
            <a:p>
              <a:pPr algn="r">
                <a:lnSpc>
                  <a:spcPts val="5500"/>
                </a:lnSpc>
              </a:pPr>
              <a:r>
                <a:rPr lang="en-US" u="sng" sz="5000">
                  <a:solidFill>
                    <a:srgbClr val="CB0E49"/>
                  </a:solidFill>
                  <a:latin typeface="Roboto Mono Regular"/>
                </a:rPr>
                <a:t>03</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10101"/>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2536238" y="5649833"/>
            <a:ext cx="13215525" cy="3364235"/>
          </a:xfrm>
          <a:prstGeom prst="rect">
            <a:avLst/>
          </a:prstGeom>
        </p:spPr>
      </p:pic>
      <p:sp>
        <p:nvSpPr>
          <p:cNvPr name="TextBox 3" id="3"/>
          <p:cNvSpPr txBox="true"/>
          <p:nvPr/>
        </p:nvSpPr>
        <p:spPr>
          <a:xfrm rot="0">
            <a:off x="5969385" y="1987691"/>
            <a:ext cx="6349231" cy="2812962"/>
          </a:xfrm>
          <a:prstGeom prst="rect">
            <a:avLst/>
          </a:prstGeom>
        </p:spPr>
        <p:txBody>
          <a:bodyPr anchor="t" rtlCol="false" tIns="0" lIns="0" bIns="0" rIns="0">
            <a:spAutoFit/>
          </a:bodyPr>
          <a:lstStyle/>
          <a:p>
            <a:pPr algn="ctr">
              <a:lnSpc>
                <a:spcPts val="10999"/>
              </a:lnSpc>
            </a:pPr>
            <a:r>
              <a:rPr lang="en-US" sz="9999">
                <a:solidFill>
                  <a:srgbClr val="FFFFFF"/>
                </a:solidFill>
                <a:latin typeface="Muli Black"/>
              </a:rPr>
              <a:t>Sample</a:t>
            </a:r>
          </a:p>
          <a:p>
            <a:pPr algn="ctr">
              <a:lnSpc>
                <a:spcPts val="10999"/>
              </a:lnSpc>
            </a:pPr>
            <a:r>
              <a:rPr lang="en-US" sz="9999">
                <a:solidFill>
                  <a:srgbClr val="FFFFFF"/>
                </a:solidFill>
                <a:latin typeface="Muli Black Italics"/>
              </a:rPr>
              <a:t>Collection</a:t>
            </a:r>
          </a:p>
        </p:txBody>
      </p:sp>
      <p:sp>
        <p:nvSpPr>
          <p:cNvPr name="TextBox 4" id="4"/>
          <p:cNvSpPr txBox="true"/>
          <p:nvPr/>
        </p:nvSpPr>
        <p:spPr>
          <a:xfrm rot="0">
            <a:off x="8631513" y="1076325"/>
            <a:ext cx="1024974" cy="711178"/>
          </a:xfrm>
          <a:prstGeom prst="rect">
            <a:avLst/>
          </a:prstGeom>
        </p:spPr>
        <p:txBody>
          <a:bodyPr anchor="t" rtlCol="false" tIns="0" lIns="0" bIns="0" rIns="0">
            <a:spAutoFit/>
          </a:bodyPr>
          <a:lstStyle/>
          <a:p>
            <a:pPr algn="ctr">
              <a:lnSpc>
                <a:spcPts val="5500"/>
              </a:lnSpc>
            </a:pPr>
            <a:r>
              <a:rPr lang="en-US" u="sng" sz="5000">
                <a:solidFill>
                  <a:srgbClr val="CB0E49"/>
                </a:solidFill>
                <a:latin typeface="Roboto Mono Regular"/>
              </a:rPr>
              <a:t>04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10101"/>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25090" r="0" b="23154"/>
          <a:stretch>
            <a:fillRect/>
          </a:stretch>
        </p:blipFill>
        <p:spPr>
          <a:xfrm flipH="false" flipV="false" rot="0">
            <a:off x="0" y="0"/>
            <a:ext cx="18288000" cy="5406780"/>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8718013" y="3981975"/>
            <a:ext cx="9418610" cy="3123333"/>
          </a:xfrm>
          <a:prstGeom prst="rect">
            <a:avLst/>
          </a:prstGeom>
        </p:spPr>
      </p:pic>
      <p:sp>
        <p:nvSpPr>
          <p:cNvPr name="TextBox 4" id="4"/>
          <p:cNvSpPr txBox="true"/>
          <p:nvPr/>
        </p:nvSpPr>
        <p:spPr>
          <a:xfrm rot="0">
            <a:off x="722695" y="2026284"/>
            <a:ext cx="16842610" cy="1955691"/>
          </a:xfrm>
          <a:prstGeom prst="rect">
            <a:avLst/>
          </a:prstGeom>
        </p:spPr>
        <p:txBody>
          <a:bodyPr anchor="t" rtlCol="false" tIns="0" lIns="0" bIns="0" rIns="0">
            <a:spAutoFit/>
          </a:bodyPr>
          <a:lstStyle/>
          <a:p>
            <a:pPr algn="ctr">
              <a:lnSpc>
                <a:spcPts val="15119"/>
              </a:lnSpc>
            </a:pPr>
            <a:r>
              <a:rPr lang="en-US" sz="13744">
                <a:solidFill>
                  <a:srgbClr val="FFFFFF"/>
                </a:solidFill>
                <a:latin typeface="Muli Black"/>
              </a:rPr>
              <a:t>Data </a:t>
            </a:r>
            <a:r>
              <a:rPr lang="en-US" sz="13744">
                <a:solidFill>
                  <a:srgbClr val="FFFFFF"/>
                </a:solidFill>
                <a:latin typeface="Muli Black Italics"/>
              </a:rPr>
              <a:t>Preparation</a:t>
            </a:r>
          </a:p>
        </p:txBody>
      </p:sp>
      <p:sp>
        <p:nvSpPr>
          <p:cNvPr name="TextBox 5" id="5"/>
          <p:cNvSpPr txBox="true"/>
          <p:nvPr/>
        </p:nvSpPr>
        <p:spPr>
          <a:xfrm rot="0">
            <a:off x="722695" y="6286929"/>
            <a:ext cx="8849467" cy="3304746"/>
          </a:xfrm>
          <a:prstGeom prst="rect">
            <a:avLst/>
          </a:prstGeom>
        </p:spPr>
        <p:txBody>
          <a:bodyPr anchor="t" rtlCol="false" tIns="0" lIns="0" bIns="0" rIns="0">
            <a:spAutoFit/>
          </a:bodyPr>
          <a:lstStyle/>
          <a:p>
            <a:pPr>
              <a:lnSpc>
                <a:spcPts val="5273"/>
              </a:lnSpc>
              <a:spcBef>
                <a:spcPct val="0"/>
              </a:spcBef>
            </a:pPr>
            <a:r>
              <a:rPr lang="en-US" spc="-37" sz="3766">
                <a:solidFill>
                  <a:srgbClr val="FFFFFF"/>
                </a:solidFill>
                <a:latin typeface="Roboto Mono Regular"/>
              </a:rPr>
              <a:t>Concat dataframes, Drop Null Values, Resample Data, Format Datetime, Shift Rows, Concat Dataframes, Reset Indexes, Remove Outliers</a:t>
            </a:r>
          </a:p>
        </p:txBody>
      </p:sp>
      <p:sp>
        <p:nvSpPr>
          <p:cNvPr name="TextBox 6" id="6"/>
          <p:cNvSpPr txBox="true"/>
          <p:nvPr/>
        </p:nvSpPr>
        <p:spPr>
          <a:xfrm rot="0">
            <a:off x="8556994" y="1095375"/>
            <a:ext cx="1174012" cy="802463"/>
          </a:xfrm>
          <a:prstGeom prst="rect">
            <a:avLst/>
          </a:prstGeom>
        </p:spPr>
        <p:txBody>
          <a:bodyPr anchor="t" rtlCol="false" tIns="0" lIns="0" bIns="0" rIns="0">
            <a:spAutoFit/>
          </a:bodyPr>
          <a:lstStyle/>
          <a:p>
            <a:pPr algn="ctr">
              <a:lnSpc>
                <a:spcPts val="6299"/>
              </a:lnSpc>
            </a:pPr>
            <a:r>
              <a:rPr lang="en-US" u="sng" sz="5727">
                <a:solidFill>
                  <a:srgbClr val="FFFFFF"/>
                </a:solidFill>
                <a:latin typeface="Roboto Mono Regular"/>
              </a:rPr>
              <a:t>05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1961" r="0" b="0"/>
          <a:stretch>
            <a:fillRect/>
          </a:stretch>
        </p:blipFill>
        <p:spPr>
          <a:xfrm flipH="false" flipV="false" rot="0">
            <a:off x="7777304" y="210920"/>
            <a:ext cx="5199656" cy="5230054"/>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12825469" y="290213"/>
            <a:ext cx="5006105" cy="4966810"/>
          </a:xfrm>
          <a:prstGeom prst="rect">
            <a:avLst/>
          </a:prstGeom>
        </p:spPr>
      </p:pic>
      <p:pic>
        <p:nvPicPr>
          <p:cNvPr name="Picture 4" id="4"/>
          <p:cNvPicPr>
            <a:picLocks noChangeAspect="true"/>
          </p:cNvPicPr>
          <p:nvPr/>
        </p:nvPicPr>
        <p:blipFill>
          <a:blip r:embed="rId5"/>
          <a:srcRect l="67941" t="4585" r="3053" b="6551"/>
          <a:stretch>
            <a:fillRect/>
          </a:stretch>
        </p:blipFill>
        <p:spPr>
          <a:xfrm flipH="false" flipV="false" rot="5400000">
            <a:off x="4444645" y="-1586133"/>
            <a:ext cx="1711620" cy="5305727"/>
          </a:xfrm>
          <a:prstGeom prst="rect">
            <a:avLst/>
          </a:prstGeom>
        </p:spPr>
      </p:pic>
      <p:pic>
        <p:nvPicPr>
          <p:cNvPr name="Picture 5" id="5"/>
          <p:cNvPicPr>
            <a:picLocks noChangeAspect="true"/>
          </p:cNvPicPr>
          <p:nvPr/>
        </p:nvPicPr>
        <p:blipFill>
          <a:blip r:embed="rId6"/>
          <a:srcRect l="8255" t="5422" r="5503" b="4744"/>
          <a:stretch>
            <a:fillRect/>
          </a:stretch>
        </p:blipFill>
        <p:spPr>
          <a:xfrm flipH="false" flipV="false" rot="0">
            <a:off x="1028700" y="210920"/>
            <a:ext cx="1618892" cy="1711620"/>
          </a:xfrm>
          <a:prstGeom prst="rect">
            <a:avLst/>
          </a:prstGeom>
        </p:spPr>
      </p:pic>
      <p:grpSp>
        <p:nvGrpSpPr>
          <p:cNvPr name="Group 6" id="6"/>
          <p:cNvGrpSpPr/>
          <p:nvPr/>
        </p:nvGrpSpPr>
        <p:grpSpPr>
          <a:xfrm rot="0">
            <a:off x="1665484" y="2033172"/>
            <a:ext cx="3634971" cy="8300051"/>
            <a:chOff x="0" y="0"/>
            <a:chExt cx="4846628" cy="11066735"/>
          </a:xfrm>
        </p:grpSpPr>
        <p:pic>
          <p:nvPicPr>
            <p:cNvPr name="Picture 7" id="7"/>
            <p:cNvPicPr>
              <a:picLocks noChangeAspect="true"/>
            </p:cNvPicPr>
            <p:nvPr/>
          </p:nvPicPr>
          <p:blipFill>
            <a:blip r:embed="rId7"/>
            <a:srcRect l="7415" t="0" r="8412" b="0"/>
            <a:stretch>
              <a:fillRect/>
            </a:stretch>
          </p:blipFill>
          <p:spPr>
            <a:xfrm flipH="false" flipV="false" rot="5400000">
              <a:off x="-327467" y="5927466"/>
              <a:ext cx="5501562" cy="4776975"/>
            </a:xfrm>
            <a:prstGeom prst="rect">
              <a:avLst/>
            </a:prstGeom>
          </p:spPr>
        </p:pic>
        <p:pic>
          <p:nvPicPr>
            <p:cNvPr name="Picture 8" id="8"/>
            <p:cNvPicPr>
              <a:picLocks noChangeAspect="true"/>
            </p:cNvPicPr>
            <p:nvPr/>
          </p:nvPicPr>
          <p:blipFill>
            <a:blip r:embed="rId8"/>
            <a:srcRect l="4146" t="0" r="61351" b="0"/>
            <a:stretch>
              <a:fillRect/>
            </a:stretch>
          </p:blipFill>
          <p:spPr>
            <a:xfrm flipH="false" flipV="false" rot="5400000">
              <a:off x="981182" y="-946355"/>
              <a:ext cx="2919092" cy="4811802"/>
            </a:xfrm>
            <a:prstGeom prst="rect">
              <a:avLst/>
            </a:prstGeom>
          </p:spPr>
        </p:pic>
        <p:pic>
          <p:nvPicPr>
            <p:cNvPr name="Picture 9" id="9"/>
            <p:cNvPicPr>
              <a:picLocks noChangeAspect="true"/>
            </p:cNvPicPr>
            <p:nvPr/>
          </p:nvPicPr>
          <p:blipFill>
            <a:blip r:embed="rId8"/>
            <a:srcRect l="68772" t="0" r="326" b="0"/>
            <a:stretch>
              <a:fillRect/>
            </a:stretch>
          </p:blipFill>
          <p:spPr>
            <a:xfrm flipH="false" flipV="false" rot="5400000">
              <a:off x="1098680" y="1852051"/>
              <a:ext cx="2614442" cy="4811802"/>
            </a:xfrm>
            <a:prstGeom prst="rect">
              <a:avLst/>
            </a:prstGeom>
          </p:spPr>
        </p:pic>
      </p:grpSp>
      <p:pic>
        <p:nvPicPr>
          <p:cNvPr name="Picture 10" id="10"/>
          <p:cNvPicPr>
            <a:picLocks noChangeAspect="true"/>
          </p:cNvPicPr>
          <p:nvPr/>
        </p:nvPicPr>
        <p:blipFill>
          <a:blip r:embed="rId9"/>
          <a:srcRect l="0" t="2429" r="0" b="0"/>
          <a:stretch>
            <a:fillRect/>
          </a:stretch>
        </p:blipFill>
        <p:spPr>
          <a:xfrm flipH="false" flipV="false" rot="5400000">
            <a:off x="3423270" y="4084142"/>
            <a:ext cx="8065404" cy="3963465"/>
          </a:xfrm>
          <a:prstGeom prst="rect">
            <a:avLst/>
          </a:prstGeom>
        </p:spPr>
      </p:pic>
      <p:grpSp>
        <p:nvGrpSpPr>
          <p:cNvPr name="Group 11" id="11"/>
          <p:cNvGrpSpPr/>
          <p:nvPr/>
        </p:nvGrpSpPr>
        <p:grpSpPr>
          <a:xfrm rot="0">
            <a:off x="9437704" y="4355918"/>
            <a:ext cx="7982337" cy="4681830"/>
            <a:chOff x="0" y="0"/>
            <a:chExt cx="10643116" cy="6242440"/>
          </a:xfrm>
        </p:grpSpPr>
        <p:sp>
          <p:nvSpPr>
            <p:cNvPr name="TextBox 12" id="12"/>
            <p:cNvSpPr txBox="true"/>
            <p:nvPr/>
          </p:nvSpPr>
          <p:spPr>
            <a:xfrm rot="0">
              <a:off x="0" y="1931311"/>
              <a:ext cx="10643116" cy="3207632"/>
            </a:xfrm>
            <a:prstGeom prst="rect">
              <a:avLst/>
            </a:prstGeom>
          </p:spPr>
          <p:txBody>
            <a:bodyPr anchor="t" rtlCol="false" tIns="0" lIns="0" bIns="0" rIns="0">
              <a:spAutoFit/>
            </a:bodyPr>
            <a:lstStyle/>
            <a:p>
              <a:pPr>
                <a:lnSpc>
                  <a:spcPts val="9349"/>
                </a:lnSpc>
              </a:pPr>
              <a:r>
                <a:rPr lang="en-US" sz="8499">
                  <a:solidFill>
                    <a:srgbClr val="010101"/>
                  </a:solidFill>
                  <a:latin typeface="Muli Black"/>
                </a:rPr>
                <a:t>Exploratory</a:t>
              </a:r>
            </a:p>
            <a:p>
              <a:pPr>
                <a:lnSpc>
                  <a:spcPts val="9349"/>
                </a:lnSpc>
              </a:pPr>
              <a:r>
                <a:rPr lang="en-US" sz="8499">
                  <a:solidFill>
                    <a:srgbClr val="CB0E49"/>
                  </a:solidFill>
                  <a:latin typeface="Muli Black Italics"/>
                </a:rPr>
                <a:t>Analysis </a:t>
              </a:r>
            </a:p>
          </p:txBody>
        </p:sp>
        <p:sp>
          <p:nvSpPr>
            <p:cNvPr name="TextBox 13" id="13"/>
            <p:cNvSpPr txBox="true"/>
            <p:nvPr/>
          </p:nvSpPr>
          <p:spPr>
            <a:xfrm rot="0">
              <a:off x="0" y="5691286"/>
              <a:ext cx="10643116" cy="551154"/>
            </a:xfrm>
            <a:prstGeom prst="rect">
              <a:avLst/>
            </a:prstGeom>
          </p:spPr>
          <p:txBody>
            <a:bodyPr anchor="t" rtlCol="false" tIns="0" lIns="0" bIns="0" rIns="0">
              <a:spAutoFit/>
            </a:bodyPr>
            <a:lstStyle/>
            <a:p>
              <a:pPr>
                <a:lnSpc>
                  <a:spcPts val="3500"/>
                </a:lnSpc>
                <a:spcBef>
                  <a:spcPct val="0"/>
                </a:spcBef>
              </a:pPr>
              <a:r>
                <a:rPr lang="en-US" spc="-24" sz="2500">
                  <a:solidFill>
                    <a:srgbClr val="010101"/>
                  </a:solidFill>
                  <a:latin typeface="Roboto Mono Regular"/>
                </a:rPr>
                <a:t>Violin plots and pair plots</a:t>
              </a:r>
            </a:p>
          </p:txBody>
        </p:sp>
        <p:sp>
          <p:nvSpPr>
            <p:cNvPr name="TextBox 14" id="14"/>
            <p:cNvSpPr txBox="true"/>
            <p:nvPr/>
          </p:nvSpPr>
          <p:spPr>
            <a:xfrm rot="0">
              <a:off x="0" y="47625"/>
              <a:ext cx="10643116" cy="964531"/>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06</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2371" b="12579"/>
          <a:stretch>
            <a:fillRect/>
          </a:stretch>
        </p:blipFill>
        <p:spPr>
          <a:xfrm flipH="false" flipV="false" rot="0">
            <a:off x="-13683" y="8869844"/>
            <a:ext cx="9157683" cy="1335156"/>
          </a:xfrm>
          <a:prstGeom prst="rect">
            <a:avLst/>
          </a:prstGeom>
        </p:spPr>
      </p:pic>
      <p:pic>
        <p:nvPicPr>
          <p:cNvPr name="Picture 3" id="3"/>
          <p:cNvPicPr>
            <a:picLocks noChangeAspect="true"/>
          </p:cNvPicPr>
          <p:nvPr/>
        </p:nvPicPr>
        <p:blipFill>
          <a:blip r:embed="rId4"/>
          <a:srcRect l="405" t="1193" r="0" b="131"/>
          <a:stretch>
            <a:fillRect/>
          </a:stretch>
        </p:blipFill>
        <p:spPr>
          <a:xfrm flipH="false" flipV="false" rot="0">
            <a:off x="0" y="0"/>
            <a:ext cx="8927340" cy="8869844"/>
          </a:xfrm>
          <a:prstGeom prst="rect">
            <a:avLst/>
          </a:prstGeom>
        </p:spPr>
      </p:pic>
      <p:pic>
        <p:nvPicPr>
          <p:cNvPr name="Picture 4" id="4"/>
          <p:cNvPicPr>
            <a:picLocks noChangeAspect="true"/>
          </p:cNvPicPr>
          <p:nvPr/>
        </p:nvPicPr>
        <p:blipFill>
          <a:blip r:embed="rId5"/>
          <a:srcRect l="0" t="0" r="0" b="0"/>
          <a:stretch>
            <a:fillRect/>
          </a:stretch>
        </p:blipFill>
        <p:spPr>
          <a:xfrm flipH="false" flipV="false" rot="0">
            <a:off x="9437704" y="-127269"/>
            <a:ext cx="747668" cy="8659356"/>
          </a:xfrm>
          <a:prstGeom prst="rect">
            <a:avLst/>
          </a:prstGeom>
        </p:spPr>
      </p:pic>
      <p:grpSp>
        <p:nvGrpSpPr>
          <p:cNvPr name="Group 5" id="5"/>
          <p:cNvGrpSpPr/>
          <p:nvPr/>
        </p:nvGrpSpPr>
        <p:grpSpPr>
          <a:xfrm rot="0">
            <a:off x="11409184" y="4855592"/>
            <a:ext cx="7982337" cy="4681830"/>
            <a:chOff x="0" y="0"/>
            <a:chExt cx="10643116" cy="6242440"/>
          </a:xfrm>
        </p:grpSpPr>
        <p:sp>
          <p:nvSpPr>
            <p:cNvPr name="TextBox 6" id="6"/>
            <p:cNvSpPr txBox="true"/>
            <p:nvPr/>
          </p:nvSpPr>
          <p:spPr>
            <a:xfrm rot="0">
              <a:off x="0" y="1931311"/>
              <a:ext cx="10643116" cy="3207632"/>
            </a:xfrm>
            <a:prstGeom prst="rect">
              <a:avLst/>
            </a:prstGeom>
          </p:spPr>
          <p:txBody>
            <a:bodyPr anchor="t" rtlCol="false" tIns="0" lIns="0" bIns="0" rIns="0">
              <a:spAutoFit/>
            </a:bodyPr>
            <a:lstStyle/>
            <a:p>
              <a:pPr>
                <a:lnSpc>
                  <a:spcPts val="9349"/>
                </a:lnSpc>
              </a:pPr>
              <a:r>
                <a:rPr lang="en-US" sz="8499">
                  <a:solidFill>
                    <a:srgbClr val="010101"/>
                  </a:solidFill>
                  <a:latin typeface="Muli Black"/>
                </a:rPr>
                <a:t>Exploratory</a:t>
              </a:r>
            </a:p>
            <a:p>
              <a:pPr>
                <a:lnSpc>
                  <a:spcPts val="9349"/>
                </a:lnSpc>
              </a:pPr>
              <a:r>
                <a:rPr lang="en-US" sz="8499">
                  <a:solidFill>
                    <a:srgbClr val="CB0E49"/>
                  </a:solidFill>
                  <a:latin typeface="Muli Black Italics"/>
                </a:rPr>
                <a:t>Analysis </a:t>
              </a:r>
            </a:p>
          </p:txBody>
        </p:sp>
        <p:sp>
          <p:nvSpPr>
            <p:cNvPr name="TextBox 7" id="7"/>
            <p:cNvSpPr txBox="true"/>
            <p:nvPr/>
          </p:nvSpPr>
          <p:spPr>
            <a:xfrm rot="0">
              <a:off x="0" y="5691286"/>
              <a:ext cx="10643116" cy="551154"/>
            </a:xfrm>
            <a:prstGeom prst="rect">
              <a:avLst/>
            </a:prstGeom>
          </p:spPr>
          <p:txBody>
            <a:bodyPr anchor="t" rtlCol="false" tIns="0" lIns="0" bIns="0" rIns="0">
              <a:spAutoFit/>
            </a:bodyPr>
            <a:lstStyle/>
            <a:p>
              <a:pPr>
                <a:lnSpc>
                  <a:spcPts val="3500"/>
                </a:lnSpc>
                <a:spcBef>
                  <a:spcPct val="0"/>
                </a:spcBef>
              </a:pPr>
              <a:r>
                <a:rPr lang="en-US" spc="-24" sz="2500">
                  <a:solidFill>
                    <a:srgbClr val="010101"/>
                  </a:solidFill>
                  <a:latin typeface="Roboto Mono Regular"/>
                </a:rPr>
                <a:t>Correlation matrix</a:t>
              </a:r>
            </a:p>
          </p:txBody>
        </p:sp>
        <p:sp>
          <p:nvSpPr>
            <p:cNvPr name="TextBox 8" id="8"/>
            <p:cNvSpPr txBox="true"/>
            <p:nvPr/>
          </p:nvSpPr>
          <p:spPr>
            <a:xfrm rot="0">
              <a:off x="0" y="47625"/>
              <a:ext cx="10643116" cy="964531"/>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06</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3335" t="14798" r="23568" b="0"/>
          <a:stretch>
            <a:fillRect/>
          </a:stretch>
        </p:blipFill>
        <p:spPr>
          <a:xfrm flipH="false" flipV="false" rot="0">
            <a:off x="0" y="0"/>
            <a:ext cx="13664964" cy="7484943"/>
          </a:xfrm>
          <a:prstGeom prst="rect">
            <a:avLst/>
          </a:prstGeom>
        </p:spPr>
      </p:pic>
      <p:pic>
        <p:nvPicPr>
          <p:cNvPr name="Picture 3" id="3"/>
          <p:cNvPicPr>
            <a:picLocks noChangeAspect="true"/>
          </p:cNvPicPr>
          <p:nvPr/>
        </p:nvPicPr>
        <p:blipFill>
          <a:blip r:embed="rId3"/>
          <a:srcRect l="75384" t="15330" r="0" b="20257"/>
          <a:stretch>
            <a:fillRect/>
          </a:stretch>
        </p:blipFill>
        <p:spPr>
          <a:xfrm flipH="false" flipV="false" rot="0">
            <a:off x="13428873" y="328915"/>
            <a:ext cx="4623036" cy="5684853"/>
          </a:xfrm>
          <a:prstGeom prst="rect">
            <a:avLst/>
          </a:prstGeom>
        </p:spPr>
      </p:pic>
      <p:grpSp>
        <p:nvGrpSpPr>
          <p:cNvPr name="Group 4" id="4"/>
          <p:cNvGrpSpPr/>
          <p:nvPr/>
        </p:nvGrpSpPr>
        <p:grpSpPr>
          <a:xfrm rot="0">
            <a:off x="10322325" y="7242114"/>
            <a:ext cx="9321949" cy="2847664"/>
            <a:chOff x="0" y="0"/>
            <a:chExt cx="12429266" cy="3796886"/>
          </a:xfrm>
        </p:grpSpPr>
        <p:sp>
          <p:nvSpPr>
            <p:cNvPr name="TextBox 5" id="5"/>
            <p:cNvSpPr txBox="true"/>
            <p:nvPr/>
          </p:nvSpPr>
          <p:spPr>
            <a:xfrm rot="0">
              <a:off x="1786150" y="85725"/>
              <a:ext cx="10643116" cy="3207632"/>
            </a:xfrm>
            <a:prstGeom prst="rect">
              <a:avLst/>
            </a:prstGeom>
          </p:spPr>
          <p:txBody>
            <a:bodyPr anchor="t" rtlCol="false" tIns="0" lIns="0" bIns="0" rIns="0">
              <a:spAutoFit/>
            </a:bodyPr>
            <a:lstStyle/>
            <a:p>
              <a:pPr>
                <a:lnSpc>
                  <a:spcPts val="9349"/>
                </a:lnSpc>
              </a:pPr>
              <a:r>
                <a:rPr lang="en-US" sz="8499">
                  <a:solidFill>
                    <a:srgbClr val="010101"/>
                  </a:solidFill>
                  <a:latin typeface="Muli Black"/>
                </a:rPr>
                <a:t>Exploratory</a:t>
              </a:r>
            </a:p>
            <a:p>
              <a:pPr>
                <a:lnSpc>
                  <a:spcPts val="9349"/>
                </a:lnSpc>
              </a:pPr>
              <a:r>
                <a:rPr lang="en-US" sz="8499">
                  <a:solidFill>
                    <a:srgbClr val="CB0E49"/>
                  </a:solidFill>
                  <a:latin typeface="Muli Black Italics"/>
                </a:rPr>
                <a:t>Analysis </a:t>
              </a:r>
            </a:p>
          </p:txBody>
        </p:sp>
        <p:sp>
          <p:nvSpPr>
            <p:cNvPr name="TextBox 6" id="6"/>
            <p:cNvSpPr txBox="true"/>
            <p:nvPr/>
          </p:nvSpPr>
          <p:spPr>
            <a:xfrm rot="0">
              <a:off x="1786150" y="3245732"/>
              <a:ext cx="10643116" cy="551154"/>
            </a:xfrm>
            <a:prstGeom prst="rect">
              <a:avLst/>
            </a:prstGeom>
          </p:spPr>
          <p:txBody>
            <a:bodyPr anchor="t" rtlCol="false" tIns="0" lIns="0" bIns="0" rIns="0">
              <a:spAutoFit/>
            </a:bodyPr>
            <a:lstStyle/>
            <a:p>
              <a:pPr>
                <a:lnSpc>
                  <a:spcPts val="3500"/>
                </a:lnSpc>
                <a:spcBef>
                  <a:spcPct val="0"/>
                </a:spcBef>
              </a:pPr>
              <a:r>
                <a:rPr lang="en-US" spc="-24" sz="2500">
                  <a:solidFill>
                    <a:srgbClr val="010101"/>
                  </a:solidFill>
                  <a:latin typeface="Roboto Mono Regular"/>
                </a:rPr>
                <a:t>Correlation matrix</a:t>
              </a:r>
            </a:p>
          </p:txBody>
        </p:sp>
        <p:sp>
          <p:nvSpPr>
            <p:cNvPr name="TextBox 7" id="7"/>
            <p:cNvSpPr txBox="true"/>
            <p:nvPr/>
          </p:nvSpPr>
          <p:spPr>
            <a:xfrm rot="0">
              <a:off x="0" y="1201761"/>
              <a:ext cx="10643116" cy="964531"/>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06</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23729" b="0"/>
          <a:stretch>
            <a:fillRect/>
          </a:stretch>
        </p:blipFill>
        <p:spPr>
          <a:xfrm flipH="false" flipV="false" rot="0">
            <a:off x="4296227" y="124357"/>
            <a:ext cx="7126297" cy="4322474"/>
          </a:xfrm>
          <a:prstGeom prst="rect">
            <a:avLst/>
          </a:prstGeom>
        </p:spPr>
      </p:pic>
      <p:pic>
        <p:nvPicPr>
          <p:cNvPr name="Picture 3" id="3"/>
          <p:cNvPicPr>
            <a:picLocks noChangeAspect="true"/>
          </p:cNvPicPr>
          <p:nvPr/>
        </p:nvPicPr>
        <p:blipFill>
          <a:blip r:embed="rId4"/>
          <a:srcRect l="0" t="0" r="23729" b="0"/>
          <a:stretch>
            <a:fillRect/>
          </a:stretch>
        </p:blipFill>
        <p:spPr>
          <a:xfrm flipH="false" flipV="false" rot="0">
            <a:off x="11207675" y="124357"/>
            <a:ext cx="7080325" cy="4322474"/>
          </a:xfrm>
          <a:prstGeom prst="rect">
            <a:avLst/>
          </a:prstGeom>
        </p:spPr>
      </p:pic>
      <p:pic>
        <p:nvPicPr>
          <p:cNvPr name="Picture 4" id="4"/>
          <p:cNvPicPr>
            <a:picLocks noChangeAspect="true"/>
          </p:cNvPicPr>
          <p:nvPr/>
        </p:nvPicPr>
        <p:blipFill>
          <a:blip r:embed="rId5"/>
          <a:srcRect l="0" t="0" r="23729" b="0"/>
          <a:stretch>
            <a:fillRect/>
          </a:stretch>
        </p:blipFill>
        <p:spPr>
          <a:xfrm flipH="false" flipV="false" rot="0">
            <a:off x="10098435" y="4446831"/>
            <a:ext cx="7755776" cy="4811469"/>
          </a:xfrm>
          <a:prstGeom prst="rect">
            <a:avLst/>
          </a:prstGeom>
        </p:spPr>
      </p:pic>
      <p:pic>
        <p:nvPicPr>
          <p:cNvPr name="Picture 5" id="5"/>
          <p:cNvPicPr>
            <a:picLocks noChangeAspect="true"/>
          </p:cNvPicPr>
          <p:nvPr/>
        </p:nvPicPr>
        <p:blipFill>
          <a:blip r:embed="rId6"/>
          <a:srcRect l="75867" t="17379" r="0" b="19545"/>
          <a:stretch>
            <a:fillRect/>
          </a:stretch>
        </p:blipFill>
        <p:spPr>
          <a:xfrm flipH="false" flipV="false" rot="0">
            <a:off x="8100736" y="4521007"/>
            <a:ext cx="2263065" cy="2798777"/>
          </a:xfrm>
          <a:prstGeom prst="rect">
            <a:avLst/>
          </a:prstGeom>
        </p:spPr>
      </p:pic>
      <p:sp>
        <p:nvSpPr>
          <p:cNvPr name="TextBox 6" id="6"/>
          <p:cNvSpPr txBox="true"/>
          <p:nvPr/>
        </p:nvSpPr>
        <p:spPr>
          <a:xfrm rot="0">
            <a:off x="741441" y="6099416"/>
            <a:ext cx="5067205" cy="887008"/>
          </a:xfrm>
          <a:prstGeom prst="rect">
            <a:avLst/>
          </a:prstGeom>
        </p:spPr>
        <p:txBody>
          <a:bodyPr anchor="t" rtlCol="false" tIns="0" lIns="0" bIns="0" rIns="0">
            <a:spAutoFit/>
          </a:bodyPr>
          <a:lstStyle/>
          <a:p>
            <a:pPr>
              <a:lnSpc>
                <a:spcPts val="7279"/>
              </a:lnSpc>
              <a:spcBef>
                <a:spcPct val="0"/>
              </a:spcBef>
            </a:pPr>
            <a:r>
              <a:rPr lang="en-US" spc="-51" sz="5199">
                <a:solidFill>
                  <a:srgbClr val="010101"/>
                </a:solidFill>
                <a:latin typeface="Roboto Mono Regular"/>
              </a:rPr>
              <a:t>De-trend data </a:t>
            </a:r>
          </a:p>
        </p:txBody>
      </p:sp>
      <p:sp>
        <p:nvSpPr>
          <p:cNvPr name="TextBox 7" id="7"/>
          <p:cNvSpPr txBox="true"/>
          <p:nvPr/>
        </p:nvSpPr>
        <p:spPr>
          <a:xfrm rot="0">
            <a:off x="741441" y="3255238"/>
            <a:ext cx="7109571" cy="2384293"/>
          </a:xfrm>
          <a:prstGeom prst="rect">
            <a:avLst/>
          </a:prstGeom>
        </p:spPr>
        <p:txBody>
          <a:bodyPr anchor="t" rtlCol="false" tIns="0" lIns="0" bIns="0" rIns="0">
            <a:spAutoFit/>
          </a:bodyPr>
          <a:lstStyle/>
          <a:p>
            <a:pPr>
              <a:lnSpc>
                <a:spcPts val="9349"/>
              </a:lnSpc>
            </a:pPr>
            <a:r>
              <a:rPr lang="en-US" sz="8499">
                <a:solidFill>
                  <a:srgbClr val="010101"/>
                </a:solidFill>
                <a:latin typeface="Muli Black"/>
              </a:rPr>
              <a:t>Analytic</a:t>
            </a:r>
          </a:p>
          <a:p>
            <a:pPr>
              <a:lnSpc>
                <a:spcPts val="9349"/>
              </a:lnSpc>
            </a:pPr>
            <a:r>
              <a:rPr lang="en-US" sz="8499">
                <a:solidFill>
                  <a:srgbClr val="CB0E49"/>
                </a:solidFill>
                <a:latin typeface="Muli Black Italics"/>
              </a:rPr>
              <a:t>Visualisation</a:t>
            </a:r>
          </a:p>
        </p:txBody>
      </p:sp>
      <p:sp>
        <p:nvSpPr>
          <p:cNvPr name="TextBox 8" id="8"/>
          <p:cNvSpPr txBox="true"/>
          <p:nvPr/>
        </p:nvSpPr>
        <p:spPr>
          <a:xfrm rot="0">
            <a:off x="741441" y="2150450"/>
            <a:ext cx="7109571" cy="711492"/>
          </a:xfrm>
          <a:prstGeom prst="rect">
            <a:avLst/>
          </a:prstGeom>
        </p:spPr>
        <p:txBody>
          <a:bodyPr anchor="t" rtlCol="false" tIns="0" lIns="0" bIns="0" rIns="0">
            <a:spAutoFit/>
          </a:bodyPr>
          <a:lstStyle/>
          <a:p>
            <a:pPr>
              <a:lnSpc>
                <a:spcPts val="5500"/>
              </a:lnSpc>
            </a:pPr>
            <a:r>
              <a:rPr lang="en-US" u="sng" sz="5000">
                <a:solidFill>
                  <a:srgbClr val="CB0E49"/>
                </a:solidFill>
                <a:latin typeface="Roboto Mono Regular"/>
              </a:rPr>
              <a:t>07</a:t>
            </a:r>
          </a:p>
        </p:txBody>
      </p:sp>
      <p:sp>
        <p:nvSpPr>
          <p:cNvPr name="TextBox 9" id="9"/>
          <p:cNvSpPr txBox="true"/>
          <p:nvPr/>
        </p:nvSpPr>
        <p:spPr>
          <a:xfrm rot="0">
            <a:off x="375093" y="7465122"/>
            <a:ext cx="10440308" cy="2463359"/>
          </a:xfrm>
          <a:prstGeom prst="rect">
            <a:avLst/>
          </a:prstGeom>
        </p:spPr>
        <p:txBody>
          <a:bodyPr anchor="t" rtlCol="false" tIns="0" lIns="0" bIns="0" rIns="0">
            <a:spAutoFit/>
          </a:bodyPr>
          <a:lstStyle/>
          <a:p>
            <a:pPr marL="755651" indent="-377825" lvl="1">
              <a:lnSpc>
                <a:spcPts val="4900"/>
              </a:lnSpc>
              <a:buFont typeface="Arial"/>
              <a:buChar char="•"/>
            </a:pPr>
            <a:r>
              <a:rPr lang="en-US" spc="-35" sz="3500">
                <a:solidFill>
                  <a:srgbClr val="010101"/>
                </a:solidFill>
                <a:latin typeface="Roboto Mono Regular"/>
              </a:rPr>
              <a:t>remove the effects of trend from a data set to show only the differences in values from the trend</a:t>
            </a:r>
          </a:p>
          <a:p>
            <a:pPr marL="755651" indent="-377825" lvl="1">
              <a:lnSpc>
                <a:spcPts val="4900"/>
              </a:lnSpc>
              <a:buFont typeface="Arial"/>
              <a:buChar char="•"/>
            </a:pPr>
            <a:r>
              <a:rPr lang="en-US" spc="-35" sz="3500">
                <a:solidFill>
                  <a:srgbClr val="010101"/>
                </a:solidFill>
                <a:latin typeface="Roboto Mono Regular"/>
              </a:rPr>
              <a:t>allows patterns to be identified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DAE8-c-y-gM</dc:identifier>
  <dcterms:modified xsi:type="dcterms:W3CDTF">2011-08-01T06:04:30Z</dcterms:modified>
  <cp:revision>1</cp:revision>
  <dc:title>SC1015 Mini Project</dc:title>
</cp:coreProperties>
</file>

<file path=docProps/thumbnail.jpeg>
</file>